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58" r:id="rId5"/>
    <p:sldId id="259" r:id="rId6"/>
    <p:sldId id="260" r:id="rId7"/>
    <p:sldId id="261" r:id="rId8"/>
    <p:sldId id="263" r:id="rId9"/>
    <p:sldId id="264" r:id="rId10"/>
    <p:sldId id="266" r:id="rId11"/>
    <p:sldId id="268"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617"/>
    <a:srgbClr val="06508D"/>
    <a:srgbClr val="3856F0"/>
    <a:srgbClr val="92E5EA"/>
    <a:srgbClr val="06538F"/>
    <a:srgbClr val="51BBD1"/>
    <a:srgbClr val="2E75B6"/>
    <a:srgbClr val="5B9BD5"/>
    <a:srgbClr val="478A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311EF5-00B9-9D35-6074-CC610368CA36}" v="186" dt="2024-06-30T21:22:09"/>
    <p1510:client id="{5EBCB29D-66EF-3A96-149E-C5E9A882F740}" v="3" dt="2024-06-30T17:12:03.169"/>
    <p1510:client id="{63EDB02F-1C29-B23D-5FA7-A708F91CEB90}" v="30" dt="2024-06-30T21:29:41.844"/>
    <p1510:client id="{FA80390D-88CA-C8C2-5B12-CB3D4AC8005C}" v="6" dt="2024-06-30T21:34:59.9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C7E0166-33DB-494E-BCFF-7665FC8AD735}"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25629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E0166-33DB-494E-BCFF-7665FC8AD735}"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1524288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E0166-33DB-494E-BCFF-7665FC8AD735}"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2369487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7E0166-33DB-494E-BCFF-7665FC8AD735}"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347428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7E0166-33DB-494E-BCFF-7665FC8AD735}" type="datetimeFigureOut">
              <a:rPr lang="en-US" smtClean="0"/>
              <a:t>6/30/2024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3622556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C7E0166-33DB-494E-BCFF-7665FC8AD735}"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3375534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C7E0166-33DB-494E-BCFF-7665FC8AD735}" type="datetimeFigureOut">
              <a:rPr lang="en-US" smtClean="0"/>
              <a:t>6/30/2024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1846492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7E0166-33DB-494E-BCFF-7665FC8AD735}" type="datetimeFigureOut">
              <a:rPr lang="en-US" smtClean="0"/>
              <a:t>6/30/2024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259477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E0166-33DB-494E-BCFF-7665FC8AD735}" type="datetimeFigureOut">
              <a:rPr lang="en-US" smtClean="0"/>
              <a:t>6/30/2024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3291673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7E0166-33DB-494E-BCFF-7665FC8AD735}"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4307346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C7E0166-33DB-494E-BCFF-7665FC8AD735}" type="datetimeFigureOut">
              <a:rPr lang="en-US" smtClean="0"/>
              <a:t>6/30/2024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52AFE7-9C55-4BA0-B4D3-364A570050AB}" type="slidenum">
              <a:rPr lang="en-US" smtClean="0"/>
              <a:t>‹#›</a:t>
            </a:fld>
            <a:endParaRPr lang="en-US"/>
          </a:p>
        </p:txBody>
      </p:sp>
    </p:spTree>
    <p:extLst>
      <p:ext uri="{BB962C8B-B14F-4D97-AF65-F5344CB8AC3E}">
        <p14:creationId xmlns:p14="http://schemas.microsoft.com/office/powerpoint/2010/main" val="3376961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7E0166-33DB-494E-BCFF-7665FC8AD735}" type="datetimeFigureOut">
              <a:rPr lang="en-US" smtClean="0"/>
              <a:t>6/30/2024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52AFE7-9C55-4BA0-B4D3-364A570050AB}" type="slidenum">
              <a:rPr lang="en-US" smtClean="0"/>
              <a:t>‹#›</a:t>
            </a:fld>
            <a:endParaRPr lang="en-US"/>
          </a:p>
        </p:txBody>
      </p:sp>
    </p:spTree>
    <p:extLst>
      <p:ext uri="{BB962C8B-B14F-4D97-AF65-F5344CB8AC3E}">
        <p14:creationId xmlns:p14="http://schemas.microsoft.com/office/powerpoint/2010/main" val="736592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9" name="TextBox 38">
            <a:extLst>
              <a:ext uri="{FF2B5EF4-FFF2-40B4-BE49-F238E27FC236}">
                <a16:creationId xmlns:a16="http://schemas.microsoft.com/office/drawing/2014/main" id="{067F11D4-A30C-78A1-FD8F-D730210954C9}"/>
              </a:ext>
            </a:extLst>
          </p:cNvPr>
          <p:cNvSpPr txBox="1"/>
          <p:nvPr/>
        </p:nvSpPr>
        <p:spPr>
          <a:xfrm>
            <a:off x="1847095" y="1486919"/>
            <a:ext cx="8493747" cy="1433563"/>
          </a:xfrm>
          <a:prstGeom prst="rect">
            <a:avLst/>
          </a:prstGeom>
          <a:noFill/>
        </p:spPr>
        <p:txBody>
          <a:bodyPr wrap="square" lIns="0" tIns="0" rIns="0" bIns="0" rtlCol="0" anchor="b">
            <a:noAutofit/>
          </a:bodyPr>
          <a:lstStyle/>
          <a:p>
            <a:pPr algn="ctr">
              <a:lnSpc>
                <a:spcPct val="110000"/>
              </a:lnSpc>
            </a:pPr>
            <a:r>
              <a:rPr lang="en-US" sz="4800">
                <a:solidFill>
                  <a:schemeClr val="accent1"/>
                </a:solidFill>
                <a:latin typeface="Segoe UI Black"/>
                <a:ea typeface="Segoe UI Black"/>
                <a:cs typeface="Arial"/>
              </a:rPr>
              <a:t>NEXT LEVEL AI</a:t>
            </a:r>
            <a:endParaRPr lang="en-US" sz="4800">
              <a:solidFill>
                <a:schemeClr val="accent1"/>
              </a:solidFill>
              <a:latin typeface="Segoe UI Black" panose="020B0A02040204020203" pitchFamily="34" charset="0"/>
              <a:ea typeface="Segoe UI Black" panose="020B0A02040204020203" pitchFamily="34" charset="0"/>
              <a:cs typeface="Arial" pitchFamily="34" charset="0"/>
            </a:endParaRPr>
          </a:p>
          <a:p>
            <a:pPr algn="ctr">
              <a:lnSpc>
                <a:spcPct val="110000"/>
              </a:lnSpc>
            </a:pPr>
            <a:r>
              <a:rPr lang="en-US" sz="3200" b="1">
                <a:solidFill>
                  <a:srgbClr val="51BBD1"/>
                </a:solidFill>
                <a:latin typeface="Segoe UI"/>
                <a:cs typeface="Segoe UI"/>
              </a:rPr>
              <a:t>Exploring the Future of Model Optimization</a:t>
            </a:r>
            <a:endParaRPr lang="en-US" sz="3200" b="1">
              <a:solidFill>
                <a:srgbClr val="51BBD1"/>
              </a:solidFill>
              <a:latin typeface="Segoe UI"/>
              <a:ea typeface="Segoe UI Black" panose="020B0A02040204020203" pitchFamily="34" charset="0"/>
              <a:cs typeface="Segoe UI"/>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5508" y="289401"/>
            <a:ext cx="1796919" cy="1197518"/>
          </a:xfrm>
          <a:prstGeom prst="rect">
            <a:avLst/>
          </a:prstGeom>
          <a:noFill/>
        </p:spPr>
      </p:pic>
    </p:spTree>
    <p:extLst>
      <p:ext uri="{BB962C8B-B14F-4D97-AF65-F5344CB8AC3E}">
        <p14:creationId xmlns:p14="http://schemas.microsoft.com/office/powerpoint/2010/main" val="2531231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800"/>
                                        <p:tgtEl>
                                          <p:spTgt spid="40"/>
                                        </p:tgtEl>
                                      </p:cBhvr>
                                    </p:animEffect>
                                    <p:anim calcmode="lin" valueType="num">
                                      <p:cBhvr>
                                        <p:cTn id="11" dur="800" fill="hold"/>
                                        <p:tgtEl>
                                          <p:spTgt spid="40"/>
                                        </p:tgtEl>
                                        <p:attrNameLst>
                                          <p:attrName>ppt_x</p:attrName>
                                        </p:attrNameLst>
                                      </p:cBhvr>
                                      <p:tavLst>
                                        <p:tav tm="0">
                                          <p:val>
                                            <p:strVal val="#ppt_x"/>
                                          </p:val>
                                        </p:tav>
                                        <p:tav tm="100000">
                                          <p:val>
                                            <p:strVal val="#ppt_x"/>
                                          </p:val>
                                        </p:tav>
                                      </p:tavLst>
                                    </p:anim>
                                    <p:anim calcmode="lin" valueType="num">
                                      <p:cBhvr>
                                        <p:cTn id="12" dur="8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3323D-0DA8-4AA8-9D58-E0E203262E80}"/>
              </a:ext>
            </a:extLst>
          </p:cNvPr>
          <p:cNvSpPr txBox="1"/>
          <p:nvPr/>
        </p:nvSpPr>
        <p:spPr>
          <a:xfrm>
            <a:off x="4139370" y="520111"/>
            <a:ext cx="3913251" cy="830997"/>
          </a:xfrm>
          <a:prstGeom prst="rect">
            <a:avLst/>
          </a:prstGeom>
          <a:noFill/>
        </p:spPr>
        <p:txBody>
          <a:bodyPr wrap="none" rtlCol="0">
            <a:spAutoFit/>
          </a:bodyPr>
          <a:lstStyle/>
          <a:p>
            <a:pPr algn="ctr"/>
            <a:r>
              <a:rPr lang="en-US" sz="4800">
                <a:solidFill>
                  <a:schemeClr val="bg2"/>
                </a:solidFill>
                <a:latin typeface="Arial Black" panose="020B0A04020102020204" pitchFamily="34" charset="0"/>
              </a:rPr>
              <a:t>Challenges</a:t>
            </a:r>
          </a:p>
        </p:txBody>
      </p:sp>
      <p:grpSp>
        <p:nvGrpSpPr>
          <p:cNvPr id="168" name="Group 167">
            <a:extLst>
              <a:ext uri="{FF2B5EF4-FFF2-40B4-BE49-F238E27FC236}">
                <a16:creationId xmlns:a16="http://schemas.microsoft.com/office/drawing/2014/main" id="{45AAC98B-D048-404A-A0FB-A384753C4599}"/>
              </a:ext>
            </a:extLst>
          </p:cNvPr>
          <p:cNvGrpSpPr/>
          <p:nvPr/>
        </p:nvGrpSpPr>
        <p:grpSpPr>
          <a:xfrm>
            <a:off x="2935348" y="2461577"/>
            <a:ext cx="6464264" cy="2662230"/>
            <a:chOff x="2096293" y="2681289"/>
            <a:chExt cx="6464264" cy="2662230"/>
          </a:xfrm>
        </p:grpSpPr>
        <p:grpSp>
          <p:nvGrpSpPr>
            <p:cNvPr id="169" name="Group 168">
              <a:extLst>
                <a:ext uri="{FF2B5EF4-FFF2-40B4-BE49-F238E27FC236}">
                  <a16:creationId xmlns:a16="http://schemas.microsoft.com/office/drawing/2014/main" id="{DD6F2064-EAD0-4F88-B74B-21CD3480B83B}"/>
                </a:ext>
              </a:extLst>
            </p:cNvPr>
            <p:cNvGrpSpPr/>
            <p:nvPr/>
          </p:nvGrpSpPr>
          <p:grpSpPr>
            <a:xfrm>
              <a:off x="2931798" y="2992631"/>
              <a:ext cx="4639396" cy="2039547"/>
              <a:chOff x="2931798" y="2992631"/>
              <a:chExt cx="4639396" cy="2039547"/>
            </a:xfrm>
            <a:solidFill>
              <a:sysClr val="windowText" lastClr="000000">
                <a:lumMod val="75000"/>
                <a:lumOff val="25000"/>
              </a:sysClr>
            </a:solidFill>
          </p:grpSpPr>
          <p:sp>
            <p:nvSpPr>
              <p:cNvPr id="200" name="Freeform: Shape 33">
                <a:extLst>
                  <a:ext uri="{FF2B5EF4-FFF2-40B4-BE49-F238E27FC236}">
                    <a16:creationId xmlns:a16="http://schemas.microsoft.com/office/drawing/2014/main" id="{A829CB7A-ABE4-41F5-B8B6-AC895F14FFE4}"/>
                  </a:ext>
                </a:extLst>
              </p:cNvPr>
              <p:cNvSpPr/>
              <p:nvPr/>
            </p:nvSpPr>
            <p:spPr>
              <a:xfrm>
                <a:off x="2931798"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01" name="Freeform: Shape 34">
                <a:extLst>
                  <a:ext uri="{FF2B5EF4-FFF2-40B4-BE49-F238E27FC236}">
                    <a16:creationId xmlns:a16="http://schemas.microsoft.com/office/drawing/2014/main" id="{25D8A6C0-7DFB-4A65-8624-D916115DA4D7}"/>
                  </a:ext>
                </a:extLst>
              </p:cNvPr>
              <p:cNvSpPr/>
              <p:nvPr/>
            </p:nvSpPr>
            <p:spPr>
              <a:xfrm>
                <a:off x="4481168" y="2992631"/>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02" name="Freeform: Shape 35">
                <a:extLst>
                  <a:ext uri="{FF2B5EF4-FFF2-40B4-BE49-F238E27FC236}">
                    <a16:creationId xmlns:a16="http://schemas.microsoft.com/office/drawing/2014/main" id="{7551BCAC-66F0-44B7-BA16-CB6DB6495DD8}"/>
                  </a:ext>
                </a:extLst>
              </p:cNvPr>
              <p:cNvSpPr/>
              <p:nvPr/>
            </p:nvSpPr>
            <p:spPr>
              <a:xfrm>
                <a:off x="7537229" y="2992631"/>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3" name="Freeform: Shape 36">
                <a:extLst>
                  <a:ext uri="{FF2B5EF4-FFF2-40B4-BE49-F238E27FC236}">
                    <a16:creationId xmlns:a16="http://schemas.microsoft.com/office/drawing/2014/main" id="{884D61D7-6AC9-49CF-B70C-17BA10B2174D}"/>
                  </a:ext>
                </a:extLst>
              </p:cNvPr>
              <p:cNvSpPr/>
              <p:nvPr/>
            </p:nvSpPr>
            <p:spPr>
              <a:xfrm>
                <a:off x="6002089"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1" name="Freeform: Shape 4">
              <a:extLst>
                <a:ext uri="{FF2B5EF4-FFF2-40B4-BE49-F238E27FC236}">
                  <a16:creationId xmlns:a16="http://schemas.microsoft.com/office/drawing/2014/main" id="{3A8705E0-DF40-4C2A-A39E-A0B7236470C2}"/>
                </a:ext>
              </a:extLst>
            </p:cNvPr>
            <p:cNvSpPr/>
            <p:nvPr/>
          </p:nvSpPr>
          <p:spPr>
            <a:xfrm>
              <a:off x="6701724" y="4012404"/>
              <a:ext cx="1704973" cy="1331115"/>
            </a:xfrm>
            <a:custGeom>
              <a:avLst/>
              <a:gdLst>
                <a:gd name="connsiteX0" fmla="*/ 717213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3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3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3" y="1119892"/>
                  </a:moveTo>
                  <a:cubicBezTo>
                    <a:pt x="321736" y="1119892"/>
                    <a:pt x="0" y="798157"/>
                    <a:pt x="0" y="402679"/>
                  </a:cubicBezTo>
                  <a:lnTo>
                    <a:pt x="0" y="0"/>
                  </a:lnTo>
                  <a:lnTo>
                    <a:pt x="142875" y="0"/>
                  </a:lnTo>
                  <a:lnTo>
                    <a:pt x="142875" y="402679"/>
                  </a:lnTo>
                  <a:cubicBezTo>
                    <a:pt x="142875" y="719376"/>
                    <a:pt x="400526" y="977017"/>
                    <a:pt x="717213" y="977017"/>
                  </a:cubicBezTo>
                  <a:cubicBezTo>
                    <a:pt x="1033901" y="977017"/>
                    <a:pt x="1291552" y="719376"/>
                    <a:pt x="1291552" y="402679"/>
                  </a:cubicBezTo>
                  <a:lnTo>
                    <a:pt x="1291552" y="0"/>
                  </a:lnTo>
                  <a:lnTo>
                    <a:pt x="1434427" y="0"/>
                  </a:lnTo>
                  <a:lnTo>
                    <a:pt x="1434427" y="402679"/>
                  </a:lnTo>
                  <a:cubicBezTo>
                    <a:pt x="1434427" y="798148"/>
                    <a:pt x="1112691" y="1119892"/>
                    <a:pt x="717213" y="1119892"/>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Freeform: Shape 5">
              <a:extLst>
                <a:ext uri="{FF2B5EF4-FFF2-40B4-BE49-F238E27FC236}">
                  <a16:creationId xmlns:a16="http://schemas.microsoft.com/office/drawing/2014/main" id="{44C8186A-7734-4BFD-8A5D-A93D1BAD53B5}"/>
                </a:ext>
              </a:extLst>
            </p:cNvPr>
            <p:cNvSpPr/>
            <p:nvPr/>
          </p:nvSpPr>
          <p:spPr>
            <a:xfrm>
              <a:off x="5166584" y="2681289"/>
              <a:ext cx="1704962" cy="1331115"/>
            </a:xfrm>
            <a:custGeom>
              <a:avLst/>
              <a:gdLst>
                <a:gd name="connsiteX0" fmla="*/ 1434417 w 1434417"/>
                <a:gd name="connsiteY0" fmla="*/ 1119892 h 1119892"/>
                <a:gd name="connsiteX1" fmla="*/ 1291542 w 1434417"/>
                <a:gd name="connsiteY1" fmla="*/ 1119892 h 1119892"/>
                <a:gd name="connsiteX2" fmla="*/ 1291542 w 1434417"/>
                <a:gd name="connsiteY2" fmla="*/ 717214 h 1119892"/>
                <a:gd name="connsiteX3" fmla="*/ 717204 w 1434417"/>
                <a:gd name="connsiteY3" fmla="*/ 142875 h 1119892"/>
                <a:gd name="connsiteX4" fmla="*/ 142875 w 1434417"/>
                <a:gd name="connsiteY4" fmla="*/ 717214 h 1119892"/>
                <a:gd name="connsiteX5" fmla="*/ 142875 w 1434417"/>
                <a:gd name="connsiteY5" fmla="*/ 1119892 h 1119892"/>
                <a:gd name="connsiteX6" fmla="*/ 0 w 1434417"/>
                <a:gd name="connsiteY6" fmla="*/ 1119892 h 1119892"/>
                <a:gd name="connsiteX7" fmla="*/ 0 w 1434417"/>
                <a:gd name="connsiteY7" fmla="*/ 717214 h 1119892"/>
                <a:gd name="connsiteX8" fmla="*/ 717204 w 1434417"/>
                <a:gd name="connsiteY8" fmla="*/ 0 h 1119892"/>
                <a:gd name="connsiteX9" fmla="*/ 1434417 w 1434417"/>
                <a:gd name="connsiteY9" fmla="*/ 717214 h 1119892"/>
                <a:gd name="connsiteX10" fmla="*/ 1434417 w 1434417"/>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17" h="1119892">
                  <a:moveTo>
                    <a:pt x="1434417" y="1119892"/>
                  </a:moveTo>
                  <a:lnTo>
                    <a:pt x="1291542" y="1119892"/>
                  </a:lnTo>
                  <a:lnTo>
                    <a:pt x="1291542" y="717214"/>
                  </a:lnTo>
                  <a:cubicBezTo>
                    <a:pt x="1291542" y="400517"/>
                    <a:pt x="1033891" y="142875"/>
                    <a:pt x="717204" y="142875"/>
                  </a:cubicBezTo>
                  <a:cubicBezTo>
                    <a:pt x="400517" y="142875"/>
                    <a:pt x="142875" y="400517"/>
                    <a:pt x="142875" y="717214"/>
                  </a:cubicBezTo>
                  <a:lnTo>
                    <a:pt x="142875" y="1119892"/>
                  </a:lnTo>
                  <a:lnTo>
                    <a:pt x="0" y="1119892"/>
                  </a:lnTo>
                  <a:lnTo>
                    <a:pt x="0" y="717214"/>
                  </a:lnTo>
                  <a:cubicBezTo>
                    <a:pt x="0" y="321735"/>
                    <a:pt x="321735" y="0"/>
                    <a:pt x="717204" y="0"/>
                  </a:cubicBezTo>
                  <a:cubicBezTo>
                    <a:pt x="1112682" y="0"/>
                    <a:pt x="1434417" y="321735"/>
                    <a:pt x="1434417" y="717214"/>
                  </a:cubicBezTo>
                  <a:lnTo>
                    <a:pt x="1434417" y="1119892"/>
                  </a:ln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Freeform: Shape 6">
              <a:extLst>
                <a:ext uri="{FF2B5EF4-FFF2-40B4-BE49-F238E27FC236}">
                  <a16:creationId xmlns:a16="http://schemas.microsoft.com/office/drawing/2014/main" id="{F610FA9A-ECEB-4029-8CBD-FF59EE90A4F9}"/>
                </a:ext>
              </a:extLst>
            </p:cNvPr>
            <p:cNvSpPr/>
            <p:nvPr/>
          </p:nvSpPr>
          <p:spPr>
            <a:xfrm>
              <a:off x="3631444" y="4012404"/>
              <a:ext cx="1704973" cy="1331115"/>
            </a:xfrm>
            <a:custGeom>
              <a:avLst/>
              <a:gdLst>
                <a:gd name="connsiteX0" fmla="*/ 717214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4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4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4" y="1119892"/>
                  </a:moveTo>
                  <a:cubicBezTo>
                    <a:pt x="321735" y="1119892"/>
                    <a:pt x="0" y="798157"/>
                    <a:pt x="0" y="402679"/>
                  </a:cubicBezTo>
                  <a:lnTo>
                    <a:pt x="0" y="0"/>
                  </a:lnTo>
                  <a:lnTo>
                    <a:pt x="142875" y="0"/>
                  </a:lnTo>
                  <a:lnTo>
                    <a:pt x="142875" y="402679"/>
                  </a:lnTo>
                  <a:cubicBezTo>
                    <a:pt x="142875" y="719376"/>
                    <a:pt x="400526" y="977017"/>
                    <a:pt x="717214" y="977017"/>
                  </a:cubicBezTo>
                  <a:cubicBezTo>
                    <a:pt x="1033901" y="977017"/>
                    <a:pt x="1291552" y="719376"/>
                    <a:pt x="1291552" y="402679"/>
                  </a:cubicBezTo>
                  <a:lnTo>
                    <a:pt x="1291552" y="0"/>
                  </a:lnTo>
                  <a:lnTo>
                    <a:pt x="1434427" y="0"/>
                  </a:lnTo>
                  <a:lnTo>
                    <a:pt x="1434427" y="402679"/>
                  </a:lnTo>
                  <a:cubicBezTo>
                    <a:pt x="1434427" y="798148"/>
                    <a:pt x="1112682" y="1119892"/>
                    <a:pt x="717214" y="1119892"/>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Freeform: Shape 7">
              <a:extLst>
                <a:ext uri="{FF2B5EF4-FFF2-40B4-BE49-F238E27FC236}">
                  <a16:creationId xmlns:a16="http://schemas.microsoft.com/office/drawing/2014/main" id="{56733C5F-D8C2-4217-AE3E-B924B2A87FBD}"/>
                </a:ext>
              </a:extLst>
            </p:cNvPr>
            <p:cNvSpPr/>
            <p:nvPr/>
          </p:nvSpPr>
          <p:spPr>
            <a:xfrm>
              <a:off x="2096293" y="2681289"/>
              <a:ext cx="1704973" cy="1331115"/>
            </a:xfrm>
            <a:custGeom>
              <a:avLst/>
              <a:gdLst>
                <a:gd name="connsiteX0" fmla="*/ 1434427 w 1434426"/>
                <a:gd name="connsiteY0" fmla="*/ 1119892 h 1119892"/>
                <a:gd name="connsiteX1" fmla="*/ 1291552 w 1434426"/>
                <a:gd name="connsiteY1" fmla="*/ 1119892 h 1119892"/>
                <a:gd name="connsiteX2" fmla="*/ 1291552 w 1434426"/>
                <a:gd name="connsiteY2" fmla="*/ 717214 h 1119892"/>
                <a:gd name="connsiteX3" fmla="*/ 717213 w 1434426"/>
                <a:gd name="connsiteY3" fmla="*/ 142875 h 1119892"/>
                <a:gd name="connsiteX4" fmla="*/ 142875 w 1434426"/>
                <a:gd name="connsiteY4" fmla="*/ 717214 h 1119892"/>
                <a:gd name="connsiteX5" fmla="*/ 142875 w 1434426"/>
                <a:gd name="connsiteY5" fmla="*/ 1119892 h 1119892"/>
                <a:gd name="connsiteX6" fmla="*/ 0 w 1434426"/>
                <a:gd name="connsiteY6" fmla="*/ 1119892 h 1119892"/>
                <a:gd name="connsiteX7" fmla="*/ 0 w 1434426"/>
                <a:gd name="connsiteY7" fmla="*/ 717214 h 1119892"/>
                <a:gd name="connsiteX8" fmla="*/ 717213 w 1434426"/>
                <a:gd name="connsiteY8" fmla="*/ 0 h 1119892"/>
                <a:gd name="connsiteX9" fmla="*/ 1434427 w 1434426"/>
                <a:gd name="connsiteY9" fmla="*/ 717214 h 1119892"/>
                <a:gd name="connsiteX10" fmla="*/ 1434427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1434427" y="1119892"/>
                  </a:moveTo>
                  <a:lnTo>
                    <a:pt x="1291552" y="1119892"/>
                  </a:lnTo>
                  <a:lnTo>
                    <a:pt x="1291552" y="717214"/>
                  </a:lnTo>
                  <a:cubicBezTo>
                    <a:pt x="1291552" y="400517"/>
                    <a:pt x="1033901" y="142875"/>
                    <a:pt x="717213" y="142875"/>
                  </a:cubicBezTo>
                  <a:cubicBezTo>
                    <a:pt x="400526" y="142875"/>
                    <a:pt x="142875" y="400517"/>
                    <a:pt x="142875" y="717214"/>
                  </a:cubicBezTo>
                  <a:lnTo>
                    <a:pt x="142875" y="1119892"/>
                  </a:lnTo>
                  <a:lnTo>
                    <a:pt x="0" y="1119892"/>
                  </a:lnTo>
                  <a:lnTo>
                    <a:pt x="0" y="717214"/>
                  </a:lnTo>
                  <a:cubicBezTo>
                    <a:pt x="0" y="321735"/>
                    <a:pt x="321735" y="0"/>
                    <a:pt x="717213" y="0"/>
                  </a:cubicBezTo>
                  <a:cubicBezTo>
                    <a:pt x="1112692" y="0"/>
                    <a:pt x="1434427" y="321735"/>
                    <a:pt x="1434427" y="717214"/>
                  </a:cubicBezTo>
                  <a:lnTo>
                    <a:pt x="1434427" y="1119892"/>
                  </a:ln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75" name="Graphic 2">
              <a:extLst>
                <a:ext uri="{FF2B5EF4-FFF2-40B4-BE49-F238E27FC236}">
                  <a16:creationId xmlns:a16="http://schemas.microsoft.com/office/drawing/2014/main" id="{F1905F4A-CE81-4C67-BAAB-FA58BDB332A8}"/>
                </a:ext>
              </a:extLst>
            </p:cNvPr>
            <p:cNvGrpSpPr/>
            <p:nvPr/>
          </p:nvGrpSpPr>
          <p:grpSpPr>
            <a:xfrm>
              <a:off x="3477585" y="3773634"/>
              <a:ext cx="477541" cy="477541"/>
              <a:chOff x="3957275" y="3610431"/>
              <a:chExt cx="401764" cy="401764"/>
            </a:xfrm>
            <a:solidFill>
              <a:srgbClr val="4E67C8"/>
            </a:solidFill>
          </p:grpSpPr>
          <p:sp>
            <p:nvSpPr>
              <p:cNvPr id="198" name="Freeform: Shape 31">
                <a:extLst>
                  <a:ext uri="{FF2B5EF4-FFF2-40B4-BE49-F238E27FC236}">
                    <a16:creationId xmlns:a16="http://schemas.microsoft.com/office/drawing/2014/main" id="{9E320470-8BF9-4F54-BEC3-662BEAD8D8EE}"/>
                  </a:ext>
                </a:extLst>
              </p:cNvPr>
              <p:cNvSpPr/>
              <p:nvPr/>
            </p:nvSpPr>
            <p:spPr>
              <a:xfrm>
                <a:off x="4028713" y="3681869"/>
                <a:ext cx="258889" cy="258889"/>
              </a:xfrm>
              <a:custGeom>
                <a:avLst/>
                <a:gdLst>
                  <a:gd name="connsiteX0" fmla="*/ 258889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89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89" y="129445"/>
                    </a:moveTo>
                    <a:cubicBezTo>
                      <a:pt x="258889" y="200935"/>
                      <a:pt x="200935" y="258889"/>
                      <a:pt x="129445" y="258889"/>
                    </a:cubicBezTo>
                    <a:cubicBezTo>
                      <a:pt x="57954" y="258889"/>
                      <a:pt x="0" y="200935"/>
                      <a:pt x="0" y="129445"/>
                    </a:cubicBezTo>
                    <a:cubicBezTo>
                      <a:pt x="0" y="57954"/>
                      <a:pt x="57955" y="0"/>
                      <a:pt x="129445" y="0"/>
                    </a:cubicBezTo>
                    <a:cubicBezTo>
                      <a:pt x="200935" y="0"/>
                      <a:pt x="258889" y="57954"/>
                      <a:pt x="258889"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9" name="Freeform: Shape 32">
                <a:extLst>
                  <a:ext uri="{FF2B5EF4-FFF2-40B4-BE49-F238E27FC236}">
                    <a16:creationId xmlns:a16="http://schemas.microsoft.com/office/drawing/2014/main" id="{A073D1F9-88D2-4086-BBB6-1583FF040A46}"/>
                  </a:ext>
                </a:extLst>
              </p:cNvPr>
              <p:cNvSpPr/>
              <p:nvPr/>
            </p:nvSpPr>
            <p:spPr>
              <a:xfrm>
                <a:off x="3957275" y="3610431"/>
                <a:ext cx="401764" cy="401764"/>
              </a:xfrm>
              <a:custGeom>
                <a:avLst/>
                <a:gdLst>
                  <a:gd name="connsiteX0" fmla="*/ 200882 w 401764"/>
                  <a:gd name="connsiteY0" fmla="*/ 401764 h 401764"/>
                  <a:gd name="connsiteX1" fmla="*/ 0 w 401764"/>
                  <a:gd name="connsiteY1" fmla="*/ 200882 h 401764"/>
                  <a:gd name="connsiteX2" fmla="*/ 200882 w 401764"/>
                  <a:gd name="connsiteY2" fmla="*/ 0 h 401764"/>
                  <a:gd name="connsiteX3" fmla="*/ 401764 w 401764"/>
                  <a:gd name="connsiteY3" fmla="*/ 200882 h 401764"/>
                  <a:gd name="connsiteX4" fmla="*/ 200882 w 401764"/>
                  <a:gd name="connsiteY4" fmla="*/ 401764 h 401764"/>
                  <a:gd name="connsiteX5" fmla="*/ 200882 w 401764"/>
                  <a:gd name="connsiteY5" fmla="*/ 142875 h 401764"/>
                  <a:gd name="connsiteX6" fmla="*/ 142875 w 401764"/>
                  <a:gd name="connsiteY6" fmla="*/ 200882 h 401764"/>
                  <a:gd name="connsiteX7" fmla="*/ 200882 w 401764"/>
                  <a:gd name="connsiteY7" fmla="*/ 258889 h 401764"/>
                  <a:gd name="connsiteX8" fmla="*/ 258889 w 401764"/>
                  <a:gd name="connsiteY8" fmla="*/ 200882 h 401764"/>
                  <a:gd name="connsiteX9" fmla="*/ 200882 w 40176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64" h="401764">
                    <a:moveTo>
                      <a:pt x="200882" y="401764"/>
                    </a:moveTo>
                    <a:cubicBezTo>
                      <a:pt x="90116" y="401764"/>
                      <a:pt x="0" y="311648"/>
                      <a:pt x="0" y="200882"/>
                    </a:cubicBezTo>
                    <a:cubicBezTo>
                      <a:pt x="0" y="90116"/>
                      <a:pt x="90116" y="0"/>
                      <a:pt x="200882" y="0"/>
                    </a:cubicBezTo>
                    <a:cubicBezTo>
                      <a:pt x="311648" y="0"/>
                      <a:pt x="401764" y="90116"/>
                      <a:pt x="401764" y="200882"/>
                    </a:cubicBezTo>
                    <a:cubicBezTo>
                      <a:pt x="401764" y="311648"/>
                      <a:pt x="31164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89" y="232867"/>
                      <a:pt x="258889" y="200882"/>
                    </a:cubicBezTo>
                    <a:cubicBezTo>
                      <a:pt x="258889" y="168897"/>
                      <a:pt x="232867" y="142875"/>
                      <a:pt x="20088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6" name="Graphic 2">
              <a:extLst>
                <a:ext uri="{FF2B5EF4-FFF2-40B4-BE49-F238E27FC236}">
                  <a16:creationId xmlns:a16="http://schemas.microsoft.com/office/drawing/2014/main" id="{4F822152-E03F-4EE8-B741-18C2B799BB68}"/>
                </a:ext>
              </a:extLst>
            </p:cNvPr>
            <p:cNvGrpSpPr/>
            <p:nvPr/>
          </p:nvGrpSpPr>
          <p:grpSpPr>
            <a:xfrm>
              <a:off x="5012724" y="3773634"/>
              <a:ext cx="477553" cy="477541"/>
              <a:chOff x="5248817" y="3610431"/>
              <a:chExt cx="401774" cy="401764"/>
            </a:xfrm>
            <a:solidFill>
              <a:srgbClr val="4E67C8"/>
            </a:solidFill>
          </p:grpSpPr>
          <p:sp>
            <p:nvSpPr>
              <p:cNvPr id="196" name="Freeform: Shape 29">
                <a:extLst>
                  <a:ext uri="{FF2B5EF4-FFF2-40B4-BE49-F238E27FC236}">
                    <a16:creationId xmlns:a16="http://schemas.microsoft.com/office/drawing/2014/main" id="{113F79EA-641B-48FC-B5BB-215BBBFD4CD4}"/>
                  </a:ext>
                </a:extLst>
              </p:cNvPr>
              <p:cNvSpPr/>
              <p:nvPr/>
            </p:nvSpPr>
            <p:spPr>
              <a:xfrm>
                <a:off x="5320255"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7" name="Freeform: Shape 30">
                <a:extLst>
                  <a:ext uri="{FF2B5EF4-FFF2-40B4-BE49-F238E27FC236}">
                    <a16:creationId xmlns:a16="http://schemas.microsoft.com/office/drawing/2014/main" id="{59B23052-5422-487B-952D-DB37ECE3530E}"/>
                  </a:ext>
                </a:extLst>
              </p:cNvPr>
              <p:cNvSpPr/>
              <p:nvPr/>
            </p:nvSpPr>
            <p:spPr>
              <a:xfrm>
                <a:off x="5248817" y="3610431"/>
                <a:ext cx="401774" cy="401764"/>
              </a:xfrm>
              <a:custGeom>
                <a:avLst/>
                <a:gdLst>
                  <a:gd name="connsiteX0" fmla="*/ 200892 w 401774"/>
                  <a:gd name="connsiteY0" fmla="*/ 401764 h 401764"/>
                  <a:gd name="connsiteX1" fmla="*/ 0 w 401774"/>
                  <a:gd name="connsiteY1" fmla="*/ 200882 h 401764"/>
                  <a:gd name="connsiteX2" fmla="*/ 200892 w 401774"/>
                  <a:gd name="connsiteY2" fmla="*/ 0 h 401764"/>
                  <a:gd name="connsiteX3" fmla="*/ 401774 w 401774"/>
                  <a:gd name="connsiteY3" fmla="*/ 200882 h 401764"/>
                  <a:gd name="connsiteX4" fmla="*/ 200892 w 401774"/>
                  <a:gd name="connsiteY4" fmla="*/ 401764 h 401764"/>
                  <a:gd name="connsiteX5" fmla="*/ 200892 w 401774"/>
                  <a:gd name="connsiteY5" fmla="*/ 142875 h 401764"/>
                  <a:gd name="connsiteX6" fmla="*/ 142875 w 401774"/>
                  <a:gd name="connsiteY6" fmla="*/ 200882 h 401764"/>
                  <a:gd name="connsiteX7" fmla="*/ 200892 w 401774"/>
                  <a:gd name="connsiteY7" fmla="*/ 258889 h 401764"/>
                  <a:gd name="connsiteX8" fmla="*/ 258899 w 401774"/>
                  <a:gd name="connsiteY8" fmla="*/ 200882 h 401764"/>
                  <a:gd name="connsiteX9" fmla="*/ 20089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92" y="401764"/>
                    </a:moveTo>
                    <a:cubicBezTo>
                      <a:pt x="90116" y="401764"/>
                      <a:pt x="0" y="311648"/>
                      <a:pt x="0" y="200882"/>
                    </a:cubicBezTo>
                    <a:cubicBezTo>
                      <a:pt x="0" y="90116"/>
                      <a:pt x="90116" y="0"/>
                      <a:pt x="200892" y="0"/>
                    </a:cubicBezTo>
                    <a:cubicBezTo>
                      <a:pt x="311658" y="0"/>
                      <a:pt x="401774" y="90116"/>
                      <a:pt x="401774" y="200882"/>
                    </a:cubicBezTo>
                    <a:cubicBezTo>
                      <a:pt x="401774" y="311648"/>
                      <a:pt x="311658" y="401764"/>
                      <a:pt x="200892" y="401764"/>
                    </a:cubicBezTo>
                    <a:close/>
                    <a:moveTo>
                      <a:pt x="200892" y="142875"/>
                    </a:moveTo>
                    <a:cubicBezTo>
                      <a:pt x="168907" y="142875"/>
                      <a:pt x="142875" y="168897"/>
                      <a:pt x="142875" y="200882"/>
                    </a:cubicBezTo>
                    <a:cubicBezTo>
                      <a:pt x="142875" y="232867"/>
                      <a:pt x="168897" y="258889"/>
                      <a:pt x="200892" y="258889"/>
                    </a:cubicBezTo>
                    <a:cubicBezTo>
                      <a:pt x="232886" y="258889"/>
                      <a:pt x="258899" y="232867"/>
                      <a:pt x="258899" y="200882"/>
                    </a:cubicBezTo>
                    <a:cubicBezTo>
                      <a:pt x="258899" y="168897"/>
                      <a:pt x="232877" y="142875"/>
                      <a:pt x="20089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7" name="Graphic 2">
              <a:extLst>
                <a:ext uri="{FF2B5EF4-FFF2-40B4-BE49-F238E27FC236}">
                  <a16:creationId xmlns:a16="http://schemas.microsoft.com/office/drawing/2014/main" id="{A06C36EC-B831-4FBC-B8FA-9AAC028E8C21}"/>
                </a:ext>
              </a:extLst>
            </p:cNvPr>
            <p:cNvGrpSpPr/>
            <p:nvPr/>
          </p:nvGrpSpPr>
          <p:grpSpPr>
            <a:xfrm>
              <a:off x="6547865" y="3773634"/>
              <a:ext cx="477553" cy="477541"/>
              <a:chOff x="6540360" y="3610431"/>
              <a:chExt cx="401774" cy="401764"/>
            </a:xfrm>
            <a:solidFill>
              <a:srgbClr val="4E67C8"/>
            </a:solidFill>
          </p:grpSpPr>
          <p:sp>
            <p:nvSpPr>
              <p:cNvPr id="194" name="Freeform: Shape 27">
                <a:extLst>
                  <a:ext uri="{FF2B5EF4-FFF2-40B4-BE49-F238E27FC236}">
                    <a16:creationId xmlns:a16="http://schemas.microsoft.com/office/drawing/2014/main" id="{6A380188-E5D6-4883-812D-F5D9DCD91215}"/>
                  </a:ext>
                </a:extLst>
              </p:cNvPr>
              <p:cNvSpPr/>
              <p:nvPr/>
            </p:nvSpPr>
            <p:spPr>
              <a:xfrm>
                <a:off x="6611807"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5" name="Freeform: Shape 28">
                <a:extLst>
                  <a:ext uri="{FF2B5EF4-FFF2-40B4-BE49-F238E27FC236}">
                    <a16:creationId xmlns:a16="http://schemas.microsoft.com/office/drawing/2014/main" id="{B500310A-A29C-48F8-8189-7EB1FBAF1612}"/>
                  </a:ext>
                </a:extLst>
              </p:cNvPr>
              <p:cNvSpPr/>
              <p:nvPr/>
            </p:nvSpPr>
            <p:spPr>
              <a:xfrm>
                <a:off x="6540360" y="3610431"/>
                <a:ext cx="401774" cy="401764"/>
              </a:xfrm>
              <a:custGeom>
                <a:avLst/>
                <a:gdLst>
                  <a:gd name="connsiteX0" fmla="*/ 200882 w 401774"/>
                  <a:gd name="connsiteY0" fmla="*/ 401764 h 401764"/>
                  <a:gd name="connsiteX1" fmla="*/ 0 w 401774"/>
                  <a:gd name="connsiteY1" fmla="*/ 200882 h 401764"/>
                  <a:gd name="connsiteX2" fmla="*/ 200882 w 401774"/>
                  <a:gd name="connsiteY2" fmla="*/ 0 h 401764"/>
                  <a:gd name="connsiteX3" fmla="*/ 401774 w 401774"/>
                  <a:gd name="connsiteY3" fmla="*/ 200882 h 401764"/>
                  <a:gd name="connsiteX4" fmla="*/ 200882 w 401774"/>
                  <a:gd name="connsiteY4" fmla="*/ 401764 h 401764"/>
                  <a:gd name="connsiteX5" fmla="*/ 200882 w 401774"/>
                  <a:gd name="connsiteY5" fmla="*/ 142875 h 401764"/>
                  <a:gd name="connsiteX6" fmla="*/ 142875 w 401774"/>
                  <a:gd name="connsiteY6" fmla="*/ 200882 h 401764"/>
                  <a:gd name="connsiteX7" fmla="*/ 200882 w 401774"/>
                  <a:gd name="connsiteY7" fmla="*/ 258889 h 401764"/>
                  <a:gd name="connsiteX8" fmla="*/ 258899 w 401774"/>
                  <a:gd name="connsiteY8" fmla="*/ 200882 h 401764"/>
                  <a:gd name="connsiteX9" fmla="*/ 20088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82" y="401764"/>
                    </a:moveTo>
                    <a:cubicBezTo>
                      <a:pt x="90116" y="401764"/>
                      <a:pt x="0" y="311648"/>
                      <a:pt x="0" y="200882"/>
                    </a:cubicBezTo>
                    <a:cubicBezTo>
                      <a:pt x="0" y="90116"/>
                      <a:pt x="90116" y="0"/>
                      <a:pt x="200882" y="0"/>
                    </a:cubicBezTo>
                    <a:cubicBezTo>
                      <a:pt x="311658" y="0"/>
                      <a:pt x="401774" y="90116"/>
                      <a:pt x="401774" y="200882"/>
                    </a:cubicBezTo>
                    <a:cubicBezTo>
                      <a:pt x="401774" y="311648"/>
                      <a:pt x="31165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99" y="232867"/>
                      <a:pt x="258899" y="200882"/>
                    </a:cubicBezTo>
                    <a:cubicBezTo>
                      <a:pt x="258899" y="168897"/>
                      <a:pt x="232877" y="142875"/>
                      <a:pt x="20088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8" name="Graphic 2">
              <a:extLst>
                <a:ext uri="{FF2B5EF4-FFF2-40B4-BE49-F238E27FC236}">
                  <a16:creationId xmlns:a16="http://schemas.microsoft.com/office/drawing/2014/main" id="{4D000552-B1FE-47BE-BA2B-E5C32351C8FA}"/>
                </a:ext>
              </a:extLst>
            </p:cNvPr>
            <p:cNvGrpSpPr/>
            <p:nvPr/>
          </p:nvGrpSpPr>
          <p:grpSpPr>
            <a:xfrm>
              <a:off x="8083016" y="3773634"/>
              <a:ext cx="477541" cy="477541"/>
              <a:chOff x="7831912" y="3610431"/>
              <a:chExt cx="401764" cy="401764"/>
            </a:xfrm>
            <a:solidFill>
              <a:srgbClr val="4E67C8"/>
            </a:solidFill>
          </p:grpSpPr>
          <p:sp>
            <p:nvSpPr>
              <p:cNvPr id="192" name="Freeform: Shape 25">
                <a:extLst>
                  <a:ext uri="{FF2B5EF4-FFF2-40B4-BE49-F238E27FC236}">
                    <a16:creationId xmlns:a16="http://schemas.microsoft.com/office/drawing/2014/main" id="{C4AF8E0B-1E44-4427-8F97-8ABEE6F28A8B}"/>
                  </a:ext>
                </a:extLst>
              </p:cNvPr>
              <p:cNvSpPr/>
              <p:nvPr/>
            </p:nvSpPr>
            <p:spPr>
              <a:xfrm>
                <a:off x="7903349" y="3681869"/>
                <a:ext cx="258889" cy="258889"/>
              </a:xfrm>
              <a:custGeom>
                <a:avLst/>
                <a:gdLst>
                  <a:gd name="connsiteX0" fmla="*/ 258889 w 258889"/>
                  <a:gd name="connsiteY0" fmla="*/ 129445 h 258889"/>
                  <a:gd name="connsiteX1" fmla="*/ 129444 w 258889"/>
                  <a:gd name="connsiteY1" fmla="*/ 258889 h 258889"/>
                  <a:gd name="connsiteX2" fmla="*/ -1 w 258889"/>
                  <a:gd name="connsiteY2" fmla="*/ 129445 h 258889"/>
                  <a:gd name="connsiteX3" fmla="*/ 129444 w 258889"/>
                  <a:gd name="connsiteY3" fmla="*/ 0 h 258889"/>
                  <a:gd name="connsiteX4" fmla="*/ 258889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89" y="129445"/>
                    </a:moveTo>
                    <a:cubicBezTo>
                      <a:pt x="258889" y="200935"/>
                      <a:pt x="200935" y="258889"/>
                      <a:pt x="129444" y="258889"/>
                    </a:cubicBezTo>
                    <a:cubicBezTo>
                      <a:pt x="57954" y="258889"/>
                      <a:pt x="-1" y="200935"/>
                      <a:pt x="-1" y="129445"/>
                    </a:cubicBezTo>
                    <a:cubicBezTo>
                      <a:pt x="-1" y="57954"/>
                      <a:pt x="57954" y="0"/>
                      <a:pt x="129444" y="0"/>
                    </a:cubicBezTo>
                    <a:cubicBezTo>
                      <a:pt x="200935" y="0"/>
                      <a:pt x="258889" y="57954"/>
                      <a:pt x="258889"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3" name="Freeform: Shape 26">
                <a:extLst>
                  <a:ext uri="{FF2B5EF4-FFF2-40B4-BE49-F238E27FC236}">
                    <a16:creationId xmlns:a16="http://schemas.microsoft.com/office/drawing/2014/main" id="{E722250E-86D3-4C47-8348-D74E79123DB3}"/>
                  </a:ext>
                </a:extLst>
              </p:cNvPr>
              <p:cNvSpPr/>
              <p:nvPr/>
            </p:nvSpPr>
            <p:spPr>
              <a:xfrm>
                <a:off x="7831912" y="3610431"/>
                <a:ext cx="401764" cy="401764"/>
              </a:xfrm>
              <a:custGeom>
                <a:avLst/>
                <a:gdLst>
                  <a:gd name="connsiteX0" fmla="*/ 200883 w 401764"/>
                  <a:gd name="connsiteY0" fmla="*/ 401764 h 401764"/>
                  <a:gd name="connsiteX1" fmla="*/ 0 w 401764"/>
                  <a:gd name="connsiteY1" fmla="*/ 200882 h 401764"/>
                  <a:gd name="connsiteX2" fmla="*/ 200883 w 401764"/>
                  <a:gd name="connsiteY2" fmla="*/ 0 h 401764"/>
                  <a:gd name="connsiteX3" fmla="*/ 401764 w 401764"/>
                  <a:gd name="connsiteY3" fmla="*/ 200882 h 401764"/>
                  <a:gd name="connsiteX4" fmla="*/ 200883 w 401764"/>
                  <a:gd name="connsiteY4" fmla="*/ 401764 h 401764"/>
                  <a:gd name="connsiteX5" fmla="*/ 200883 w 401764"/>
                  <a:gd name="connsiteY5" fmla="*/ 142875 h 401764"/>
                  <a:gd name="connsiteX6" fmla="*/ 142875 w 401764"/>
                  <a:gd name="connsiteY6" fmla="*/ 200882 h 401764"/>
                  <a:gd name="connsiteX7" fmla="*/ 200883 w 401764"/>
                  <a:gd name="connsiteY7" fmla="*/ 258889 h 401764"/>
                  <a:gd name="connsiteX8" fmla="*/ 258889 w 401764"/>
                  <a:gd name="connsiteY8" fmla="*/ 200882 h 401764"/>
                  <a:gd name="connsiteX9" fmla="*/ 200883 w 40176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64" h="401764">
                    <a:moveTo>
                      <a:pt x="200883" y="401764"/>
                    </a:moveTo>
                    <a:cubicBezTo>
                      <a:pt x="90116" y="401764"/>
                      <a:pt x="0" y="311648"/>
                      <a:pt x="0" y="200882"/>
                    </a:cubicBezTo>
                    <a:cubicBezTo>
                      <a:pt x="0" y="90116"/>
                      <a:pt x="90116" y="0"/>
                      <a:pt x="200883" y="0"/>
                    </a:cubicBezTo>
                    <a:cubicBezTo>
                      <a:pt x="311648" y="0"/>
                      <a:pt x="401764" y="90116"/>
                      <a:pt x="401764" y="200882"/>
                    </a:cubicBezTo>
                    <a:cubicBezTo>
                      <a:pt x="401764" y="311648"/>
                      <a:pt x="311648" y="401764"/>
                      <a:pt x="200883" y="401764"/>
                    </a:cubicBezTo>
                    <a:close/>
                    <a:moveTo>
                      <a:pt x="200883" y="142875"/>
                    </a:moveTo>
                    <a:cubicBezTo>
                      <a:pt x="168897" y="142875"/>
                      <a:pt x="142875" y="168897"/>
                      <a:pt x="142875" y="200882"/>
                    </a:cubicBezTo>
                    <a:cubicBezTo>
                      <a:pt x="142875" y="232867"/>
                      <a:pt x="168888" y="258889"/>
                      <a:pt x="200883" y="258889"/>
                    </a:cubicBezTo>
                    <a:cubicBezTo>
                      <a:pt x="232877" y="258889"/>
                      <a:pt x="258889" y="232867"/>
                      <a:pt x="258889" y="200882"/>
                    </a:cubicBezTo>
                    <a:cubicBezTo>
                      <a:pt x="258889" y="168897"/>
                      <a:pt x="232877" y="142875"/>
                      <a:pt x="200883"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80" name="Freeform: Shape 13">
              <a:extLst>
                <a:ext uri="{FF2B5EF4-FFF2-40B4-BE49-F238E27FC236}">
                  <a16:creationId xmlns:a16="http://schemas.microsoft.com/office/drawing/2014/main" id="{C9B0F092-57F9-4269-91AB-9E1D0954B0A2}"/>
                </a:ext>
              </a:extLst>
            </p:cNvPr>
            <p:cNvSpPr/>
            <p:nvPr/>
          </p:nvSpPr>
          <p:spPr>
            <a:xfrm>
              <a:off x="2436414" y="3021410"/>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Freeform: Shape 14">
              <a:extLst>
                <a:ext uri="{FF2B5EF4-FFF2-40B4-BE49-F238E27FC236}">
                  <a16:creationId xmlns:a16="http://schemas.microsoft.com/office/drawing/2014/main" id="{491A8329-FD28-41E2-83E3-A2A3B083A737}"/>
                </a:ext>
              </a:extLst>
            </p:cNvPr>
            <p:cNvSpPr/>
            <p:nvPr/>
          </p:nvSpPr>
          <p:spPr>
            <a:xfrm>
              <a:off x="3985784" y="3978667"/>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Freeform: Shape 15">
              <a:extLst>
                <a:ext uri="{FF2B5EF4-FFF2-40B4-BE49-F238E27FC236}">
                  <a16:creationId xmlns:a16="http://schemas.microsoft.com/office/drawing/2014/main" id="{267A0767-37A6-4D1A-8580-9B15E44396BE}"/>
                </a:ext>
              </a:extLst>
            </p:cNvPr>
            <p:cNvSpPr/>
            <p:nvPr/>
          </p:nvSpPr>
          <p:spPr>
            <a:xfrm>
              <a:off x="7041845" y="3978667"/>
              <a:ext cx="1024731" cy="1024731"/>
            </a:xfrm>
            <a:custGeom>
              <a:avLst/>
              <a:gdLst>
                <a:gd name="connsiteX0" fmla="*/ 862127 w 862126"/>
                <a:gd name="connsiteY0" fmla="*/ 431063 h 862126"/>
                <a:gd name="connsiteX1" fmla="*/ 431064 w 862126"/>
                <a:gd name="connsiteY1" fmla="*/ 862127 h 862126"/>
                <a:gd name="connsiteX2" fmla="*/ 0 w 862126"/>
                <a:gd name="connsiteY2" fmla="*/ 431063 h 862126"/>
                <a:gd name="connsiteX3" fmla="*/ 431064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4" y="862127"/>
                    <a:pt x="431064" y="862127"/>
                  </a:cubicBezTo>
                  <a:cubicBezTo>
                    <a:pt x="192994" y="862127"/>
                    <a:pt x="0" y="669133"/>
                    <a:pt x="0" y="431063"/>
                  </a:cubicBezTo>
                  <a:cubicBezTo>
                    <a:pt x="0" y="192994"/>
                    <a:pt x="192994" y="0"/>
                    <a:pt x="431064" y="0"/>
                  </a:cubicBezTo>
                  <a:cubicBezTo>
                    <a:pt x="669134"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Freeform: Shape 16">
              <a:extLst>
                <a:ext uri="{FF2B5EF4-FFF2-40B4-BE49-F238E27FC236}">
                  <a16:creationId xmlns:a16="http://schemas.microsoft.com/office/drawing/2014/main" id="{2C1E121E-4365-445E-AF91-8A5A9572BCB8}"/>
                </a:ext>
              </a:extLst>
            </p:cNvPr>
            <p:cNvSpPr/>
            <p:nvPr/>
          </p:nvSpPr>
          <p:spPr>
            <a:xfrm>
              <a:off x="5506705" y="3021410"/>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3" y="862127"/>
                    <a:pt x="0" y="669133"/>
                    <a:pt x="0" y="431063"/>
                  </a:cubicBezTo>
                  <a:cubicBezTo>
                    <a:pt x="0" y="192994"/>
                    <a:pt x="192993"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Kotak Teks 3">
              <a:extLst>
                <a:ext uri="{FF2B5EF4-FFF2-40B4-BE49-F238E27FC236}">
                  <a16:creationId xmlns:a16="http://schemas.microsoft.com/office/drawing/2014/main" id="{703396FC-80C3-4D0E-8706-09EB293BCC6C}"/>
                </a:ext>
              </a:extLst>
            </p:cNvPr>
            <p:cNvSpPr txBox="1"/>
            <p:nvPr/>
          </p:nvSpPr>
          <p:spPr>
            <a:xfrm>
              <a:off x="2551728" y="3358361"/>
              <a:ext cx="68326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spc="100">
                  <a:solidFill>
                    <a:srgbClr val="4E67C8"/>
                  </a:solidFill>
                  <a:latin typeface="Josefin Sans Bold Roman"/>
                  <a:ea typeface="Roboto"/>
                  <a:cs typeface="Poppins SemiBold"/>
                </a:rPr>
                <a:t>01</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186" name="Kotak Teks 3">
              <a:extLst>
                <a:ext uri="{FF2B5EF4-FFF2-40B4-BE49-F238E27FC236}">
                  <a16:creationId xmlns:a16="http://schemas.microsoft.com/office/drawing/2014/main" id="{E3E8D36E-98CA-44A4-9889-68C384A5F4D2}"/>
                </a:ext>
              </a:extLst>
            </p:cNvPr>
            <p:cNvSpPr txBox="1"/>
            <p:nvPr/>
          </p:nvSpPr>
          <p:spPr>
            <a:xfrm>
              <a:off x="4162805" y="4260200"/>
              <a:ext cx="67068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rPr>
                <a:t>02</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187" name="Kotak Teks 3">
              <a:extLst>
                <a:ext uri="{FF2B5EF4-FFF2-40B4-BE49-F238E27FC236}">
                  <a16:creationId xmlns:a16="http://schemas.microsoft.com/office/drawing/2014/main" id="{4BABB14A-5D4D-490D-AA00-A47712651432}"/>
                </a:ext>
              </a:extLst>
            </p:cNvPr>
            <p:cNvSpPr txBox="1"/>
            <p:nvPr/>
          </p:nvSpPr>
          <p:spPr>
            <a:xfrm>
              <a:off x="5695459" y="3302942"/>
              <a:ext cx="67068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rPr>
                <a:t>03</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188" name="Kotak Teks 3">
              <a:extLst>
                <a:ext uri="{FF2B5EF4-FFF2-40B4-BE49-F238E27FC236}">
                  <a16:creationId xmlns:a16="http://schemas.microsoft.com/office/drawing/2014/main" id="{28D9FF57-BF5C-47E8-BBA2-540B2B8B3552}"/>
                </a:ext>
              </a:extLst>
            </p:cNvPr>
            <p:cNvSpPr txBox="1"/>
            <p:nvPr/>
          </p:nvSpPr>
          <p:spPr>
            <a:xfrm>
              <a:off x="7218866" y="4260200"/>
              <a:ext cx="67068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rPr>
                <a:t>04</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grpSp>
      <p:sp>
        <p:nvSpPr>
          <p:cNvPr id="206" name="TextBox 205">
            <a:extLst>
              <a:ext uri="{FF2B5EF4-FFF2-40B4-BE49-F238E27FC236}">
                <a16:creationId xmlns:a16="http://schemas.microsoft.com/office/drawing/2014/main" id="{AD23BFA4-A611-4BA7-8D93-E3778514C271}"/>
              </a:ext>
            </a:extLst>
          </p:cNvPr>
          <p:cNvSpPr txBox="1"/>
          <p:nvPr/>
        </p:nvSpPr>
        <p:spPr>
          <a:xfrm>
            <a:off x="2931907" y="4966324"/>
            <a:ext cx="1593420" cy="369332"/>
          </a:xfrm>
          <a:prstGeom prst="rect">
            <a:avLst/>
          </a:prstGeom>
          <a:noFill/>
        </p:spPr>
        <p:txBody>
          <a:bodyPr wrap="square" lIns="91440" tIns="45720" rIns="91440" bIns="45720" anchor="t">
            <a:spAutoFit/>
          </a:bodyPr>
          <a:lstStyle/>
          <a:p>
            <a:pPr algn="ctr"/>
            <a:r>
              <a:rPr lang="en-US" b="1">
                <a:solidFill>
                  <a:srgbClr val="FFFFFF"/>
                </a:solidFill>
                <a:latin typeface="Segoe UI"/>
                <a:ea typeface="Open Sans"/>
                <a:cs typeface="Segoe UI"/>
              </a:rPr>
              <a:t>RESOURCES</a:t>
            </a:r>
            <a:endParaRPr lang="en-US"/>
          </a:p>
        </p:txBody>
      </p:sp>
      <p:grpSp>
        <p:nvGrpSpPr>
          <p:cNvPr id="208" name="Group 207">
            <a:extLst>
              <a:ext uri="{FF2B5EF4-FFF2-40B4-BE49-F238E27FC236}">
                <a16:creationId xmlns:a16="http://schemas.microsoft.com/office/drawing/2014/main" id="{439F4932-3C9D-480B-9E13-68C4BB294D1F}"/>
              </a:ext>
            </a:extLst>
          </p:cNvPr>
          <p:cNvGrpSpPr/>
          <p:nvPr/>
        </p:nvGrpSpPr>
        <p:grpSpPr>
          <a:xfrm>
            <a:off x="5721724" y="4966324"/>
            <a:ext cx="2301140" cy="677108"/>
            <a:chOff x="7757302" y="1873768"/>
            <a:chExt cx="2301140" cy="677108"/>
          </a:xfrm>
        </p:grpSpPr>
        <p:sp>
          <p:nvSpPr>
            <p:cNvPr id="209" name="TextBox 208">
              <a:extLst>
                <a:ext uri="{FF2B5EF4-FFF2-40B4-BE49-F238E27FC236}">
                  <a16:creationId xmlns:a16="http://schemas.microsoft.com/office/drawing/2014/main" id="{E3E8DC92-2AFC-4B43-A552-F9DA6E3D9BDA}"/>
                </a:ext>
              </a:extLst>
            </p:cNvPr>
            <p:cNvSpPr txBox="1"/>
            <p:nvPr/>
          </p:nvSpPr>
          <p:spPr>
            <a:xfrm>
              <a:off x="8298198" y="1873768"/>
              <a:ext cx="1330184" cy="646331"/>
            </a:xfrm>
            <a:prstGeom prst="rect">
              <a:avLst/>
            </a:prstGeom>
            <a:noFill/>
          </p:spPr>
          <p:txBody>
            <a:bodyPr wrap="square" lIns="91440" tIns="45720" rIns="91440" bIns="45720" anchor="t">
              <a:spAutoFit/>
            </a:bodyPr>
            <a:lstStyle/>
            <a:p>
              <a:pPr algn="ctr"/>
              <a:r>
                <a:rPr lang="en-US" b="1">
                  <a:solidFill>
                    <a:srgbClr val="FFFFFF"/>
                  </a:solidFill>
                  <a:latin typeface="Segoe UI"/>
                  <a:ea typeface="Open Sans"/>
                  <a:cs typeface="Segoe UI"/>
                </a:rPr>
                <a:t>Llama2</a:t>
              </a:r>
              <a:endParaRPr lang="en-US">
                <a:solidFill>
                  <a:srgbClr val="000000"/>
                </a:solidFill>
                <a:latin typeface="Calibri" panose="020F0502020204030204"/>
                <a:ea typeface="Open Sans"/>
                <a:cs typeface="Calibri" panose="020F0502020204030204"/>
              </a:endParaRPr>
            </a:p>
            <a:p>
              <a:pPr algn="ctr"/>
              <a:r>
                <a:rPr lang="en-US" b="1">
                  <a:solidFill>
                    <a:srgbClr val="FFFFFF"/>
                  </a:solidFill>
                  <a:latin typeface="Segoe UI"/>
                  <a:ea typeface="Open Sans"/>
                  <a:cs typeface="Segoe UI"/>
                </a:rPr>
                <a:t>format</a:t>
              </a:r>
              <a:endParaRPr lang="en-US">
                <a:cs typeface="Calibri"/>
              </a:endParaRPr>
            </a:p>
          </p:txBody>
        </p:sp>
        <p:sp>
          <p:nvSpPr>
            <p:cNvPr id="210" name="TextBox 209">
              <a:extLst>
                <a:ext uri="{FF2B5EF4-FFF2-40B4-BE49-F238E27FC236}">
                  <a16:creationId xmlns:a16="http://schemas.microsoft.com/office/drawing/2014/main" id="{6E96A1FC-949B-4ECC-911A-CB742FF77ADF}"/>
                </a:ext>
              </a:extLst>
            </p:cNvPr>
            <p:cNvSpPr txBox="1"/>
            <p:nvPr/>
          </p:nvSpPr>
          <p:spPr>
            <a:xfrm>
              <a:off x="7757302" y="2212322"/>
              <a:ext cx="2301140" cy="338554"/>
            </a:xfrm>
            <a:prstGeom prst="rect">
              <a:avLst/>
            </a:prstGeom>
            <a:noFill/>
          </p:spPr>
          <p:txBody>
            <a:bodyPr wrap="square" lIns="91440" tIns="45720" rIns="91440" bIns="45720" anchor="t">
              <a:spAutoFit/>
            </a:bodyPr>
            <a:lstStyle/>
            <a:p>
              <a:pPr algn="ctr"/>
              <a:endParaRPr lang="en-US" sz="1600">
                <a:solidFill>
                  <a:prstClr val="white">
                    <a:lumMod val="95000"/>
                  </a:prstClr>
                </a:solidFill>
                <a:latin typeface="Segoe UI" panose="020B0502040204020203" pitchFamily="34" charset="0"/>
                <a:cs typeface="Segoe UI"/>
              </a:endParaRPr>
            </a:p>
          </p:txBody>
        </p:sp>
      </p:grpSp>
      <p:grpSp>
        <p:nvGrpSpPr>
          <p:cNvPr id="214" name="Group 213">
            <a:extLst>
              <a:ext uri="{FF2B5EF4-FFF2-40B4-BE49-F238E27FC236}">
                <a16:creationId xmlns:a16="http://schemas.microsoft.com/office/drawing/2014/main" id="{1A81EE7D-D1AA-4162-9B9B-2B606ADEAA88}"/>
              </a:ext>
            </a:extLst>
          </p:cNvPr>
          <p:cNvGrpSpPr/>
          <p:nvPr/>
        </p:nvGrpSpPr>
        <p:grpSpPr>
          <a:xfrm>
            <a:off x="4211217" y="2291072"/>
            <a:ext cx="2301140" cy="427726"/>
            <a:chOff x="7757302" y="2123150"/>
            <a:chExt cx="2301140" cy="427726"/>
          </a:xfrm>
        </p:grpSpPr>
        <p:sp>
          <p:nvSpPr>
            <p:cNvPr id="215" name="TextBox 214">
              <a:extLst>
                <a:ext uri="{FF2B5EF4-FFF2-40B4-BE49-F238E27FC236}">
                  <a16:creationId xmlns:a16="http://schemas.microsoft.com/office/drawing/2014/main" id="{B896020B-A306-43CC-BB78-F4F6F411BC02}"/>
                </a:ext>
              </a:extLst>
            </p:cNvPr>
            <p:cNvSpPr txBox="1"/>
            <p:nvPr/>
          </p:nvSpPr>
          <p:spPr>
            <a:xfrm>
              <a:off x="8187362" y="2123150"/>
              <a:ext cx="1441020" cy="369332"/>
            </a:xfrm>
            <a:prstGeom prst="rect">
              <a:avLst/>
            </a:prstGeom>
            <a:noFill/>
          </p:spPr>
          <p:txBody>
            <a:bodyPr wrap="square" lIns="91440" tIns="45720" rIns="91440" bIns="45720" anchor="t">
              <a:spAutoFit/>
            </a:bodyPr>
            <a:lstStyle/>
            <a:p>
              <a:pPr algn="ctr"/>
              <a:r>
                <a:rPr lang="en-US" b="1">
                  <a:solidFill>
                    <a:prstClr val="white"/>
                  </a:solidFill>
                  <a:latin typeface="Segoe UI"/>
                  <a:ea typeface="Open Sans"/>
                  <a:cs typeface="Open Sans"/>
                </a:rPr>
                <a:t>DATA</a:t>
              </a:r>
              <a:endParaRPr lang="en-US"/>
            </a:p>
          </p:txBody>
        </p:sp>
        <p:sp>
          <p:nvSpPr>
            <p:cNvPr id="216" name="TextBox 215">
              <a:extLst>
                <a:ext uri="{FF2B5EF4-FFF2-40B4-BE49-F238E27FC236}">
                  <a16:creationId xmlns:a16="http://schemas.microsoft.com/office/drawing/2014/main" id="{96199320-2B33-4151-A0A0-F7CB8569B3E4}"/>
                </a:ext>
              </a:extLst>
            </p:cNvPr>
            <p:cNvSpPr txBox="1"/>
            <p:nvPr/>
          </p:nvSpPr>
          <p:spPr>
            <a:xfrm>
              <a:off x="7757302" y="2212322"/>
              <a:ext cx="2301140" cy="338554"/>
            </a:xfrm>
            <a:prstGeom prst="rect">
              <a:avLst/>
            </a:prstGeom>
            <a:noFill/>
          </p:spPr>
          <p:txBody>
            <a:bodyPr wrap="square" lIns="91440" tIns="45720" rIns="91440" bIns="45720" anchor="t">
              <a:spAutoFit/>
            </a:bodyPr>
            <a:lstStyle/>
            <a:p>
              <a:pPr algn="ctr"/>
              <a:endParaRPr lang="en-US" sz="1600">
                <a:solidFill>
                  <a:prstClr val="white">
                    <a:lumMod val="95000"/>
                  </a:prstClr>
                </a:solidFill>
                <a:latin typeface="Segoe UI" panose="020B0502040204020203" pitchFamily="34" charset="0"/>
                <a:cs typeface="Segoe UI"/>
              </a:endParaRPr>
            </a:p>
          </p:txBody>
        </p:sp>
      </p:grpSp>
      <p:grpSp>
        <p:nvGrpSpPr>
          <p:cNvPr id="217" name="Group 216">
            <a:extLst>
              <a:ext uri="{FF2B5EF4-FFF2-40B4-BE49-F238E27FC236}">
                <a16:creationId xmlns:a16="http://schemas.microsoft.com/office/drawing/2014/main" id="{F352E031-5DD9-49F6-9E06-9C4B3F6A5B77}"/>
              </a:ext>
            </a:extLst>
          </p:cNvPr>
          <p:cNvGrpSpPr/>
          <p:nvPr/>
        </p:nvGrpSpPr>
        <p:grpSpPr>
          <a:xfrm>
            <a:off x="7297063" y="2281123"/>
            <a:ext cx="2301140" cy="486711"/>
            <a:chOff x="7757302" y="2064165"/>
            <a:chExt cx="2301140" cy="486711"/>
          </a:xfrm>
        </p:grpSpPr>
        <p:sp>
          <p:nvSpPr>
            <p:cNvPr id="218" name="TextBox 217">
              <a:extLst>
                <a:ext uri="{FF2B5EF4-FFF2-40B4-BE49-F238E27FC236}">
                  <a16:creationId xmlns:a16="http://schemas.microsoft.com/office/drawing/2014/main" id="{824BD325-4CF0-44D6-83F9-2F3CE62C5597}"/>
                </a:ext>
              </a:extLst>
            </p:cNvPr>
            <p:cNvSpPr txBox="1"/>
            <p:nvPr/>
          </p:nvSpPr>
          <p:spPr>
            <a:xfrm>
              <a:off x="8187362" y="2064165"/>
              <a:ext cx="1815972" cy="369332"/>
            </a:xfrm>
            <a:prstGeom prst="rect">
              <a:avLst/>
            </a:prstGeom>
            <a:noFill/>
          </p:spPr>
          <p:txBody>
            <a:bodyPr wrap="square" lIns="91440" tIns="45720" rIns="91440" bIns="45720" anchor="t">
              <a:spAutoFit/>
            </a:bodyPr>
            <a:lstStyle/>
            <a:p>
              <a:pPr algn="ctr"/>
              <a:r>
                <a:rPr lang="en-US" b="1" dirty="0">
                  <a:solidFill>
                    <a:prstClr val="white"/>
                  </a:solidFill>
                  <a:latin typeface="Segoe UI"/>
                  <a:ea typeface="Open Sans"/>
                  <a:cs typeface="Open Sans"/>
                </a:rPr>
                <a:t>augmentation</a:t>
              </a:r>
            </a:p>
          </p:txBody>
        </p:sp>
        <p:sp>
          <p:nvSpPr>
            <p:cNvPr id="219" name="TextBox 218">
              <a:extLst>
                <a:ext uri="{FF2B5EF4-FFF2-40B4-BE49-F238E27FC236}">
                  <a16:creationId xmlns:a16="http://schemas.microsoft.com/office/drawing/2014/main" id="{1A465D9E-5E0C-48E1-B0D6-59BFE16BC3B0}"/>
                </a:ext>
              </a:extLst>
            </p:cNvPr>
            <p:cNvSpPr txBox="1"/>
            <p:nvPr/>
          </p:nvSpPr>
          <p:spPr>
            <a:xfrm>
              <a:off x="7757302" y="2212322"/>
              <a:ext cx="2301140" cy="338554"/>
            </a:xfrm>
            <a:prstGeom prst="rect">
              <a:avLst/>
            </a:prstGeom>
            <a:noFill/>
          </p:spPr>
          <p:txBody>
            <a:bodyPr wrap="square" lIns="91440" tIns="45720" rIns="91440" bIns="45720" anchor="t">
              <a:spAutoFit/>
            </a:bodyPr>
            <a:lstStyle/>
            <a:p>
              <a:pPr algn="ctr"/>
              <a:endParaRPr lang="en-US" sz="1600">
                <a:solidFill>
                  <a:prstClr val="white">
                    <a:lumMod val="95000"/>
                  </a:prstClr>
                </a:solidFill>
                <a:latin typeface="Segoe UI" panose="020B0502040204020203" pitchFamily="34" charset="0"/>
                <a:cs typeface="Segoe UI"/>
              </a:endParaRPr>
            </a:p>
          </p:txBody>
        </p:sp>
      </p:grpSp>
      <p:sp>
        <p:nvSpPr>
          <p:cNvPr id="220"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16">
            <a:extLst>
              <a:ext uri="{FF2B5EF4-FFF2-40B4-BE49-F238E27FC236}">
                <a16:creationId xmlns:a16="http://schemas.microsoft.com/office/drawing/2014/main" id="{C5194654-FC37-4263-B045-CAE2257D0E12}"/>
              </a:ext>
            </a:extLst>
          </p:cNvPr>
          <p:cNvSpPr/>
          <p:nvPr/>
        </p:nvSpPr>
        <p:spPr>
          <a:xfrm>
            <a:off x="648353"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3304729"/>
      </p:ext>
    </p:ext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168"/>
                                        </p:tgtEl>
                                        <p:attrNameLst>
                                          <p:attrName>style.visibility</p:attrName>
                                        </p:attrNameLst>
                                      </p:cBhvr>
                                      <p:to>
                                        <p:strVal val="visible"/>
                                      </p:to>
                                    </p:set>
                                    <p:animEffect transition="in" filter="randombar(horizontal)">
                                      <p:cBhvr>
                                        <p:cTn id="11" dur="500"/>
                                        <p:tgtEl>
                                          <p:spTgt spid="168"/>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06"/>
                                        </p:tgtEl>
                                        <p:attrNameLst>
                                          <p:attrName>style.visibility</p:attrName>
                                        </p:attrNameLst>
                                      </p:cBhvr>
                                      <p:to>
                                        <p:strVal val="visible"/>
                                      </p:to>
                                    </p:set>
                                    <p:animEffect transition="in" filter="barn(inVertical)">
                                      <p:cBhvr>
                                        <p:cTn id="14" dur="500"/>
                                        <p:tgtEl>
                                          <p:spTgt spid="206"/>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214"/>
                                        </p:tgtEl>
                                        <p:attrNameLst>
                                          <p:attrName>style.visibility</p:attrName>
                                        </p:attrNameLst>
                                      </p:cBhvr>
                                      <p:to>
                                        <p:strVal val="visible"/>
                                      </p:to>
                                    </p:set>
                                    <p:animEffect transition="in" filter="barn(inVertical)">
                                      <p:cBhvr>
                                        <p:cTn id="18" dur="500"/>
                                        <p:tgtEl>
                                          <p:spTgt spid="214"/>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barn(inVertical)">
                                      <p:cBhvr>
                                        <p:cTn id="22" dur="500"/>
                                        <p:tgtEl>
                                          <p:spTgt spid="208"/>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217"/>
                                        </p:tgtEl>
                                        <p:attrNameLst>
                                          <p:attrName>style.visibility</p:attrName>
                                        </p:attrNameLst>
                                      </p:cBhvr>
                                      <p:to>
                                        <p:strVal val="visible"/>
                                      </p:to>
                                    </p:set>
                                    <p:animEffect transition="in" filter="barn(inVertical)">
                                      <p:cBhvr>
                                        <p:cTn id="26" dur="5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63323D-0DA8-4AA8-9D58-E0E203262E80}"/>
              </a:ext>
            </a:extLst>
          </p:cNvPr>
          <p:cNvSpPr txBox="1"/>
          <p:nvPr/>
        </p:nvSpPr>
        <p:spPr>
          <a:xfrm>
            <a:off x="1358921" y="520111"/>
            <a:ext cx="9598841" cy="646331"/>
          </a:xfrm>
          <a:prstGeom prst="rect">
            <a:avLst/>
          </a:prstGeom>
          <a:noFill/>
        </p:spPr>
        <p:txBody>
          <a:bodyPr wrap="square" lIns="91440" tIns="45720" rIns="91440" bIns="45720" rtlCol="0" anchor="t">
            <a:spAutoFit/>
          </a:bodyPr>
          <a:lstStyle/>
          <a:p>
            <a:pPr algn="ctr">
              <a:lnSpc>
                <a:spcPct val="90000"/>
              </a:lnSpc>
              <a:spcBef>
                <a:spcPct val="0"/>
              </a:spcBef>
            </a:pPr>
            <a:r>
              <a:rPr lang="en-US" sz="4000" dirty="0">
                <a:solidFill>
                  <a:srgbClr val="FFFFFF"/>
                </a:solidFill>
                <a:latin typeface="Arial Black"/>
                <a:ea typeface="Calibri Light"/>
                <a:cs typeface="Calibri Light"/>
              </a:rPr>
              <a:t>Our achievements beyond the A+</a:t>
            </a:r>
            <a:endParaRPr lang="en-US" sz="4000">
              <a:solidFill>
                <a:schemeClr val="bg2"/>
              </a:solidFill>
              <a:latin typeface="Arial Black"/>
              <a:ea typeface="Calibri Light"/>
              <a:cs typeface="Calibri Light"/>
            </a:endParaRPr>
          </a:p>
        </p:txBody>
      </p:sp>
      <p:grpSp>
        <p:nvGrpSpPr>
          <p:cNvPr id="2" name="Group 1">
            <a:extLst>
              <a:ext uri="{FF2B5EF4-FFF2-40B4-BE49-F238E27FC236}">
                <a16:creationId xmlns:a16="http://schemas.microsoft.com/office/drawing/2014/main" id="{84DAF83A-19B3-47B3-F63F-5B3DE4853EED}"/>
              </a:ext>
            </a:extLst>
          </p:cNvPr>
          <p:cNvGrpSpPr/>
          <p:nvPr/>
        </p:nvGrpSpPr>
        <p:grpSpPr>
          <a:xfrm>
            <a:off x="2063762" y="1993345"/>
            <a:ext cx="7829103" cy="4976889"/>
            <a:chOff x="1287908" y="1134364"/>
            <a:chExt cx="7829103" cy="4976889"/>
          </a:xfrm>
        </p:grpSpPr>
        <p:grpSp>
          <p:nvGrpSpPr>
            <p:cNvPr id="169" name="Group 168">
              <a:extLst>
                <a:ext uri="{FF2B5EF4-FFF2-40B4-BE49-F238E27FC236}">
                  <a16:creationId xmlns:a16="http://schemas.microsoft.com/office/drawing/2014/main" id="{DD6F2064-EAD0-4F88-B74B-21CD3480B83B}"/>
                </a:ext>
              </a:extLst>
            </p:cNvPr>
            <p:cNvGrpSpPr/>
            <p:nvPr/>
          </p:nvGrpSpPr>
          <p:grpSpPr>
            <a:xfrm>
              <a:off x="3770853" y="2772919"/>
              <a:ext cx="3104256" cy="2039547"/>
              <a:chOff x="2931798" y="2992631"/>
              <a:chExt cx="3104256" cy="2039547"/>
            </a:xfrm>
            <a:solidFill>
              <a:sysClr val="windowText" lastClr="000000">
                <a:lumMod val="75000"/>
                <a:lumOff val="25000"/>
              </a:sysClr>
            </a:solidFill>
          </p:grpSpPr>
          <p:sp>
            <p:nvSpPr>
              <p:cNvPr id="200" name="Freeform: Shape 33">
                <a:extLst>
                  <a:ext uri="{FF2B5EF4-FFF2-40B4-BE49-F238E27FC236}">
                    <a16:creationId xmlns:a16="http://schemas.microsoft.com/office/drawing/2014/main" id="{A829CB7A-ABE4-41F5-B8B6-AC895F14FFE4}"/>
                  </a:ext>
                </a:extLst>
              </p:cNvPr>
              <p:cNvSpPr/>
              <p:nvPr/>
            </p:nvSpPr>
            <p:spPr>
              <a:xfrm>
                <a:off x="2931798"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01" name="Freeform: Shape 34">
                <a:extLst>
                  <a:ext uri="{FF2B5EF4-FFF2-40B4-BE49-F238E27FC236}">
                    <a16:creationId xmlns:a16="http://schemas.microsoft.com/office/drawing/2014/main" id="{25D8A6C0-7DFB-4A65-8624-D916115DA4D7}"/>
                  </a:ext>
                </a:extLst>
              </p:cNvPr>
              <p:cNvSpPr/>
              <p:nvPr/>
            </p:nvSpPr>
            <p:spPr>
              <a:xfrm>
                <a:off x="4481168" y="2992631"/>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203" name="Freeform: Shape 36">
                <a:extLst>
                  <a:ext uri="{FF2B5EF4-FFF2-40B4-BE49-F238E27FC236}">
                    <a16:creationId xmlns:a16="http://schemas.microsoft.com/office/drawing/2014/main" id="{884D61D7-6AC9-49CF-B70C-17BA10B2174D}"/>
                  </a:ext>
                </a:extLst>
              </p:cNvPr>
              <p:cNvSpPr/>
              <p:nvPr/>
            </p:nvSpPr>
            <p:spPr>
              <a:xfrm>
                <a:off x="6002089" y="3533777"/>
                <a:ext cx="33965" cy="1498401"/>
              </a:xfrm>
              <a:custGeom>
                <a:avLst/>
                <a:gdLst>
                  <a:gd name="connsiteX0" fmla="*/ 0 w 28575"/>
                  <a:gd name="connsiteY0" fmla="*/ 0 h 1260633"/>
                  <a:gd name="connsiteX1" fmla="*/ 28575 w 28575"/>
                  <a:gd name="connsiteY1" fmla="*/ 0 h 1260633"/>
                  <a:gd name="connsiteX2" fmla="*/ 28575 w 28575"/>
                  <a:gd name="connsiteY2" fmla="*/ 1260634 h 1260633"/>
                  <a:gd name="connsiteX3" fmla="*/ 0 w 28575"/>
                  <a:gd name="connsiteY3" fmla="*/ 1260634 h 1260633"/>
                </a:gdLst>
                <a:ahLst/>
                <a:cxnLst>
                  <a:cxn ang="0">
                    <a:pos x="connsiteX0" y="connsiteY0"/>
                  </a:cxn>
                  <a:cxn ang="0">
                    <a:pos x="connsiteX1" y="connsiteY1"/>
                  </a:cxn>
                  <a:cxn ang="0">
                    <a:pos x="connsiteX2" y="connsiteY2"/>
                  </a:cxn>
                  <a:cxn ang="0">
                    <a:pos x="connsiteX3" y="connsiteY3"/>
                  </a:cxn>
                </a:cxnLst>
                <a:rect l="l" t="t" r="r" b="b"/>
                <a:pathLst>
                  <a:path w="28575" h="1260633">
                    <a:moveTo>
                      <a:pt x="0" y="0"/>
                    </a:moveTo>
                    <a:lnTo>
                      <a:pt x="28575" y="0"/>
                    </a:lnTo>
                    <a:lnTo>
                      <a:pt x="28575" y="1260634"/>
                    </a:lnTo>
                    <a:lnTo>
                      <a:pt x="0" y="1260634"/>
                    </a:lnTo>
                    <a:close/>
                  </a:path>
                </a:pathLst>
              </a:custGeom>
              <a:solidFill>
                <a:sysClr val="window" lastClr="FFFFFF"/>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72" name="Freeform: Shape 5">
              <a:extLst>
                <a:ext uri="{FF2B5EF4-FFF2-40B4-BE49-F238E27FC236}">
                  <a16:creationId xmlns:a16="http://schemas.microsoft.com/office/drawing/2014/main" id="{44C8186A-7734-4BFD-8A5D-A93D1BAD53B5}"/>
                </a:ext>
              </a:extLst>
            </p:cNvPr>
            <p:cNvSpPr/>
            <p:nvPr/>
          </p:nvSpPr>
          <p:spPr>
            <a:xfrm>
              <a:off x="6005639" y="2461577"/>
              <a:ext cx="1704962" cy="1331115"/>
            </a:xfrm>
            <a:custGeom>
              <a:avLst/>
              <a:gdLst>
                <a:gd name="connsiteX0" fmla="*/ 1434417 w 1434417"/>
                <a:gd name="connsiteY0" fmla="*/ 1119892 h 1119892"/>
                <a:gd name="connsiteX1" fmla="*/ 1291542 w 1434417"/>
                <a:gd name="connsiteY1" fmla="*/ 1119892 h 1119892"/>
                <a:gd name="connsiteX2" fmla="*/ 1291542 w 1434417"/>
                <a:gd name="connsiteY2" fmla="*/ 717214 h 1119892"/>
                <a:gd name="connsiteX3" fmla="*/ 717204 w 1434417"/>
                <a:gd name="connsiteY3" fmla="*/ 142875 h 1119892"/>
                <a:gd name="connsiteX4" fmla="*/ 142875 w 1434417"/>
                <a:gd name="connsiteY4" fmla="*/ 717214 h 1119892"/>
                <a:gd name="connsiteX5" fmla="*/ 142875 w 1434417"/>
                <a:gd name="connsiteY5" fmla="*/ 1119892 h 1119892"/>
                <a:gd name="connsiteX6" fmla="*/ 0 w 1434417"/>
                <a:gd name="connsiteY6" fmla="*/ 1119892 h 1119892"/>
                <a:gd name="connsiteX7" fmla="*/ 0 w 1434417"/>
                <a:gd name="connsiteY7" fmla="*/ 717214 h 1119892"/>
                <a:gd name="connsiteX8" fmla="*/ 717204 w 1434417"/>
                <a:gd name="connsiteY8" fmla="*/ 0 h 1119892"/>
                <a:gd name="connsiteX9" fmla="*/ 1434417 w 1434417"/>
                <a:gd name="connsiteY9" fmla="*/ 717214 h 1119892"/>
                <a:gd name="connsiteX10" fmla="*/ 1434417 w 1434417"/>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17" h="1119892">
                  <a:moveTo>
                    <a:pt x="1434417" y="1119892"/>
                  </a:moveTo>
                  <a:lnTo>
                    <a:pt x="1291542" y="1119892"/>
                  </a:lnTo>
                  <a:lnTo>
                    <a:pt x="1291542" y="717214"/>
                  </a:lnTo>
                  <a:cubicBezTo>
                    <a:pt x="1291542" y="400517"/>
                    <a:pt x="1033891" y="142875"/>
                    <a:pt x="717204" y="142875"/>
                  </a:cubicBezTo>
                  <a:cubicBezTo>
                    <a:pt x="400517" y="142875"/>
                    <a:pt x="142875" y="400517"/>
                    <a:pt x="142875" y="717214"/>
                  </a:cubicBezTo>
                  <a:lnTo>
                    <a:pt x="142875" y="1119892"/>
                  </a:lnTo>
                  <a:lnTo>
                    <a:pt x="0" y="1119892"/>
                  </a:lnTo>
                  <a:lnTo>
                    <a:pt x="0" y="717214"/>
                  </a:lnTo>
                  <a:cubicBezTo>
                    <a:pt x="0" y="321735"/>
                    <a:pt x="321735" y="0"/>
                    <a:pt x="717204" y="0"/>
                  </a:cubicBezTo>
                  <a:cubicBezTo>
                    <a:pt x="1112682" y="0"/>
                    <a:pt x="1434417" y="321735"/>
                    <a:pt x="1434417" y="717214"/>
                  </a:cubicBezTo>
                  <a:lnTo>
                    <a:pt x="1434417" y="1119892"/>
                  </a:ln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Freeform: Shape 6">
              <a:extLst>
                <a:ext uri="{FF2B5EF4-FFF2-40B4-BE49-F238E27FC236}">
                  <a16:creationId xmlns:a16="http://schemas.microsoft.com/office/drawing/2014/main" id="{F610FA9A-ECEB-4029-8CBD-FF59EE90A4F9}"/>
                </a:ext>
              </a:extLst>
            </p:cNvPr>
            <p:cNvSpPr/>
            <p:nvPr/>
          </p:nvSpPr>
          <p:spPr>
            <a:xfrm>
              <a:off x="4470499" y="3792692"/>
              <a:ext cx="1704973" cy="1331115"/>
            </a:xfrm>
            <a:custGeom>
              <a:avLst/>
              <a:gdLst>
                <a:gd name="connsiteX0" fmla="*/ 717214 w 1434426"/>
                <a:gd name="connsiteY0" fmla="*/ 1119892 h 1119892"/>
                <a:gd name="connsiteX1" fmla="*/ 0 w 1434426"/>
                <a:gd name="connsiteY1" fmla="*/ 402679 h 1119892"/>
                <a:gd name="connsiteX2" fmla="*/ 0 w 1434426"/>
                <a:gd name="connsiteY2" fmla="*/ 0 h 1119892"/>
                <a:gd name="connsiteX3" fmla="*/ 142875 w 1434426"/>
                <a:gd name="connsiteY3" fmla="*/ 0 h 1119892"/>
                <a:gd name="connsiteX4" fmla="*/ 142875 w 1434426"/>
                <a:gd name="connsiteY4" fmla="*/ 402679 h 1119892"/>
                <a:gd name="connsiteX5" fmla="*/ 717214 w 1434426"/>
                <a:gd name="connsiteY5" fmla="*/ 977017 h 1119892"/>
                <a:gd name="connsiteX6" fmla="*/ 1291552 w 1434426"/>
                <a:gd name="connsiteY6" fmla="*/ 402679 h 1119892"/>
                <a:gd name="connsiteX7" fmla="*/ 1291552 w 1434426"/>
                <a:gd name="connsiteY7" fmla="*/ 0 h 1119892"/>
                <a:gd name="connsiteX8" fmla="*/ 1434427 w 1434426"/>
                <a:gd name="connsiteY8" fmla="*/ 0 h 1119892"/>
                <a:gd name="connsiteX9" fmla="*/ 1434427 w 1434426"/>
                <a:gd name="connsiteY9" fmla="*/ 402679 h 1119892"/>
                <a:gd name="connsiteX10" fmla="*/ 717214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717214" y="1119892"/>
                  </a:moveTo>
                  <a:cubicBezTo>
                    <a:pt x="321735" y="1119892"/>
                    <a:pt x="0" y="798157"/>
                    <a:pt x="0" y="402679"/>
                  </a:cubicBezTo>
                  <a:lnTo>
                    <a:pt x="0" y="0"/>
                  </a:lnTo>
                  <a:lnTo>
                    <a:pt x="142875" y="0"/>
                  </a:lnTo>
                  <a:lnTo>
                    <a:pt x="142875" y="402679"/>
                  </a:lnTo>
                  <a:cubicBezTo>
                    <a:pt x="142875" y="719376"/>
                    <a:pt x="400526" y="977017"/>
                    <a:pt x="717214" y="977017"/>
                  </a:cubicBezTo>
                  <a:cubicBezTo>
                    <a:pt x="1033901" y="977017"/>
                    <a:pt x="1291552" y="719376"/>
                    <a:pt x="1291552" y="402679"/>
                  </a:cubicBezTo>
                  <a:lnTo>
                    <a:pt x="1291552" y="0"/>
                  </a:lnTo>
                  <a:lnTo>
                    <a:pt x="1434427" y="0"/>
                  </a:lnTo>
                  <a:lnTo>
                    <a:pt x="1434427" y="402679"/>
                  </a:lnTo>
                  <a:cubicBezTo>
                    <a:pt x="1434427" y="798148"/>
                    <a:pt x="1112682" y="1119892"/>
                    <a:pt x="717214" y="1119892"/>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Freeform: Shape 7">
              <a:extLst>
                <a:ext uri="{FF2B5EF4-FFF2-40B4-BE49-F238E27FC236}">
                  <a16:creationId xmlns:a16="http://schemas.microsoft.com/office/drawing/2014/main" id="{56733C5F-D8C2-4217-AE3E-B924B2A87FBD}"/>
                </a:ext>
              </a:extLst>
            </p:cNvPr>
            <p:cNvSpPr/>
            <p:nvPr/>
          </p:nvSpPr>
          <p:spPr>
            <a:xfrm>
              <a:off x="2935348" y="2461577"/>
              <a:ext cx="1704973" cy="1331115"/>
            </a:xfrm>
            <a:custGeom>
              <a:avLst/>
              <a:gdLst>
                <a:gd name="connsiteX0" fmla="*/ 1434427 w 1434426"/>
                <a:gd name="connsiteY0" fmla="*/ 1119892 h 1119892"/>
                <a:gd name="connsiteX1" fmla="*/ 1291552 w 1434426"/>
                <a:gd name="connsiteY1" fmla="*/ 1119892 h 1119892"/>
                <a:gd name="connsiteX2" fmla="*/ 1291552 w 1434426"/>
                <a:gd name="connsiteY2" fmla="*/ 717214 h 1119892"/>
                <a:gd name="connsiteX3" fmla="*/ 717213 w 1434426"/>
                <a:gd name="connsiteY3" fmla="*/ 142875 h 1119892"/>
                <a:gd name="connsiteX4" fmla="*/ 142875 w 1434426"/>
                <a:gd name="connsiteY4" fmla="*/ 717214 h 1119892"/>
                <a:gd name="connsiteX5" fmla="*/ 142875 w 1434426"/>
                <a:gd name="connsiteY5" fmla="*/ 1119892 h 1119892"/>
                <a:gd name="connsiteX6" fmla="*/ 0 w 1434426"/>
                <a:gd name="connsiteY6" fmla="*/ 1119892 h 1119892"/>
                <a:gd name="connsiteX7" fmla="*/ 0 w 1434426"/>
                <a:gd name="connsiteY7" fmla="*/ 717214 h 1119892"/>
                <a:gd name="connsiteX8" fmla="*/ 717213 w 1434426"/>
                <a:gd name="connsiteY8" fmla="*/ 0 h 1119892"/>
                <a:gd name="connsiteX9" fmla="*/ 1434427 w 1434426"/>
                <a:gd name="connsiteY9" fmla="*/ 717214 h 1119892"/>
                <a:gd name="connsiteX10" fmla="*/ 1434427 w 1434426"/>
                <a:gd name="connsiteY10" fmla="*/ 1119892 h 1119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426" h="1119892">
                  <a:moveTo>
                    <a:pt x="1434427" y="1119892"/>
                  </a:moveTo>
                  <a:lnTo>
                    <a:pt x="1291552" y="1119892"/>
                  </a:lnTo>
                  <a:lnTo>
                    <a:pt x="1291552" y="717214"/>
                  </a:lnTo>
                  <a:cubicBezTo>
                    <a:pt x="1291552" y="400517"/>
                    <a:pt x="1033901" y="142875"/>
                    <a:pt x="717213" y="142875"/>
                  </a:cubicBezTo>
                  <a:cubicBezTo>
                    <a:pt x="400526" y="142875"/>
                    <a:pt x="142875" y="400517"/>
                    <a:pt x="142875" y="717214"/>
                  </a:cubicBezTo>
                  <a:lnTo>
                    <a:pt x="142875" y="1119892"/>
                  </a:lnTo>
                  <a:lnTo>
                    <a:pt x="0" y="1119892"/>
                  </a:lnTo>
                  <a:lnTo>
                    <a:pt x="0" y="717214"/>
                  </a:lnTo>
                  <a:cubicBezTo>
                    <a:pt x="0" y="321735"/>
                    <a:pt x="321735" y="0"/>
                    <a:pt x="717213" y="0"/>
                  </a:cubicBezTo>
                  <a:cubicBezTo>
                    <a:pt x="1112692" y="0"/>
                    <a:pt x="1434427" y="321735"/>
                    <a:pt x="1434427" y="717214"/>
                  </a:cubicBezTo>
                  <a:lnTo>
                    <a:pt x="1434427" y="1119892"/>
                  </a:ln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75" name="Graphic 2">
              <a:extLst>
                <a:ext uri="{FF2B5EF4-FFF2-40B4-BE49-F238E27FC236}">
                  <a16:creationId xmlns:a16="http://schemas.microsoft.com/office/drawing/2014/main" id="{F1905F4A-CE81-4C67-BAAB-FA58BDB332A8}"/>
                </a:ext>
              </a:extLst>
            </p:cNvPr>
            <p:cNvGrpSpPr/>
            <p:nvPr/>
          </p:nvGrpSpPr>
          <p:grpSpPr>
            <a:xfrm>
              <a:off x="4316640" y="3553922"/>
              <a:ext cx="477541" cy="477541"/>
              <a:chOff x="3957275" y="3610431"/>
              <a:chExt cx="401764" cy="401764"/>
            </a:xfrm>
            <a:solidFill>
              <a:srgbClr val="4E67C8"/>
            </a:solidFill>
          </p:grpSpPr>
          <p:sp>
            <p:nvSpPr>
              <p:cNvPr id="198" name="Freeform: Shape 31">
                <a:extLst>
                  <a:ext uri="{FF2B5EF4-FFF2-40B4-BE49-F238E27FC236}">
                    <a16:creationId xmlns:a16="http://schemas.microsoft.com/office/drawing/2014/main" id="{9E320470-8BF9-4F54-BEC3-662BEAD8D8EE}"/>
                  </a:ext>
                </a:extLst>
              </p:cNvPr>
              <p:cNvSpPr/>
              <p:nvPr/>
            </p:nvSpPr>
            <p:spPr>
              <a:xfrm>
                <a:off x="4028713" y="3681869"/>
                <a:ext cx="258889" cy="258889"/>
              </a:xfrm>
              <a:custGeom>
                <a:avLst/>
                <a:gdLst>
                  <a:gd name="connsiteX0" fmla="*/ 258889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89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89" y="129445"/>
                    </a:moveTo>
                    <a:cubicBezTo>
                      <a:pt x="258889" y="200935"/>
                      <a:pt x="200935" y="258889"/>
                      <a:pt x="129445" y="258889"/>
                    </a:cubicBezTo>
                    <a:cubicBezTo>
                      <a:pt x="57954" y="258889"/>
                      <a:pt x="0" y="200935"/>
                      <a:pt x="0" y="129445"/>
                    </a:cubicBezTo>
                    <a:cubicBezTo>
                      <a:pt x="0" y="57954"/>
                      <a:pt x="57955" y="0"/>
                      <a:pt x="129445" y="0"/>
                    </a:cubicBezTo>
                    <a:cubicBezTo>
                      <a:pt x="200935" y="0"/>
                      <a:pt x="258889" y="57954"/>
                      <a:pt x="258889"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9" name="Freeform: Shape 32">
                <a:extLst>
                  <a:ext uri="{FF2B5EF4-FFF2-40B4-BE49-F238E27FC236}">
                    <a16:creationId xmlns:a16="http://schemas.microsoft.com/office/drawing/2014/main" id="{A073D1F9-88D2-4086-BBB6-1583FF040A46}"/>
                  </a:ext>
                </a:extLst>
              </p:cNvPr>
              <p:cNvSpPr/>
              <p:nvPr/>
            </p:nvSpPr>
            <p:spPr>
              <a:xfrm>
                <a:off x="3957275" y="3610431"/>
                <a:ext cx="401764" cy="401764"/>
              </a:xfrm>
              <a:custGeom>
                <a:avLst/>
                <a:gdLst>
                  <a:gd name="connsiteX0" fmla="*/ 200882 w 401764"/>
                  <a:gd name="connsiteY0" fmla="*/ 401764 h 401764"/>
                  <a:gd name="connsiteX1" fmla="*/ 0 w 401764"/>
                  <a:gd name="connsiteY1" fmla="*/ 200882 h 401764"/>
                  <a:gd name="connsiteX2" fmla="*/ 200882 w 401764"/>
                  <a:gd name="connsiteY2" fmla="*/ 0 h 401764"/>
                  <a:gd name="connsiteX3" fmla="*/ 401764 w 401764"/>
                  <a:gd name="connsiteY3" fmla="*/ 200882 h 401764"/>
                  <a:gd name="connsiteX4" fmla="*/ 200882 w 401764"/>
                  <a:gd name="connsiteY4" fmla="*/ 401764 h 401764"/>
                  <a:gd name="connsiteX5" fmla="*/ 200882 w 401764"/>
                  <a:gd name="connsiteY5" fmla="*/ 142875 h 401764"/>
                  <a:gd name="connsiteX6" fmla="*/ 142875 w 401764"/>
                  <a:gd name="connsiteY6" fmla="*/ 200882 h 401764"/>
                  <a:gd name="connsiteX7" fmla="*/ 200882 w 401764"/>
                  <a:gd name="connsiteY7" fmla="*/ 258889 h 401764"/>
                  <a:gd name="connsiteX8" fmla="*/ 258889 w 401764"/>
                  <a:gd name="connsiteY8" fmla="*/ 200882 h 401764"/>
                  <a:gd name="connsiteX9" fmla="*/ 200882 w 40176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64" h="401764">
                    <a:moveTo>
                      <a:pt x="200882" y="401764"/>
                    </a:moveTo>
                    <a:cubicBezTo>
                      <a:pt x="90116" y="401764"/>
                      <a:pt x="0" y="311648"/>
                      <a:pt x="0" y="200882"/>
                    </a:cubicBezTo>
                    <a:cubicBezTo>
                      <a:pt x="0" y="90116"/>
                      <a:pt x="90116" y="0"/>
                      <a:pt x="200882" y="0"/>
                    </a:cubicBezTo>
                    <a:cubicBezTo>
                      <a:pt x="311648" y="0"/>
                      <a:pt x="401764" y="90116"/>
                      <a:pt x="401764" y="200882"/>
                    </a:cubicBezTo>
                    <a:cubicBezTo>
                      <a:pt x="401764" y="311648"/>
                      <a:pt x="31164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89" y="232867"/>
                      <a:pt x="258889" y="200882"/>
                    </a:cubicBezTo>
                    <a:cubicBezTo>
                      <a:pt x="258889" y="168897"/>
                      <a:pt x="232867" y="142875"/>
                      <a:pt x="20088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6" name="Graphic 2">
              <a:extLst>
                <a:ext uri="{FF2B5EF4-FFF2-40B4-BE49-F238E27FC236}">
                  <a16:creationId xmlns:a16="http://schemas.microsoft.com/office/drawing/2014/main" id="{4F822152-E03F-4EE8-B741-18C2B799BB68}"/>
                </a:ext>
              </a:extLst>
            </p:cNvPr>
            <p:cNvGrpSpPr/>
            <p:nvPr/>
          </p:nvGrpSpPr>
          <p:grpSpPr>
            <a:xfrm>
              <a:off x="5851779" y="3553922"/>
              <a:ext cx="477553" cy="477541"/>
              <a:chOff x="5248817" y="3610431"/>
              <a:chExt cx="401774" cy="401764"/>
            </a:xfrm>
            <a:solidFill>
              <a:srgbClr val="4E67C8"/>
            </a:solidFill>
          </p:grpSpPr>
          <p:sp>
            <p:nvSpPr>
              <p:cNvPr id="196" name="Freeform: Shape 29">
                <a:extLst>
                  <a:ext uri="{FF2B5EF4-FFF2-40B4-BE49-F238E27FC236}">
                    <a16:creationId xmlns:a16="http://schemas.microsoft.com/office/drawing/2014/main" id="{113F79EA-641B-48FC-B5BB-215BBBFD4CD4}"/>
                  </a:ext>
                </a:extLst>
              </p:cNvPr>
              <p:cNvSpPr/>
              <p:nvPr/>
            </p:nvSpPr>
            <p:spPr>
              <a:xfrm>
                <a:off x="5320255"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7" name="Freeform: Shape 30">
                <a:extLst>
                  <a:ext uri="{FF2B5EF4-FFF2-40B4-BE49-F238E27FC236}">
                    <a16:creationId xmlns:a16="http://schemas.microsoft.com/office/drawing/2014/main" id="{59B23052-5422-487B-952D-DB37ECE3530E}"/>
                  </a:ext>
                </a:extLst>
              </p:cNvPr>
              <p:cNvSpPr/>
              <p:nvPr/>
            </p:nvSpPr>
            <p:spPr>
              <a:xfrm>
                <a:off x="5248817" y="3610431"/>
                <a:ext cx="401774" cy="401764"/>
              </a:xfrm>
              <a:custGeom>
                <a:avLst/>
                <a:gdLst>
                  <a:gd name="connsiteX0" fmla="*/ 200892 w 401774"/>
                  <a:gd name="connsiteY0" fmla="*/ 401764 h 401764"/>
                  <a:gd name="connsiteX1" fmla="*/ 0 w 401774"/>
                  <a:gd name="connsiteY1" fmla="*/ 200882 h 401764"/>
                  <a:gd name="connsiteX2" fmla="*/ 200892 w 401774"/>
                  <a:gd name="connsiteY2" fmla="*/ 0 h 401764"/>
                  <a:gd name="connsiteX3" fmla="*/ 401774 w 401774"/>
                  <a:gd name="connsiteY3" fmla="*/ 200882 h 401764"/>
                  <a:gd name="connsiteX4" fmla="*/ 200892 w 401774"/>
                  <a:gd name="connsiteY4" fmla="*/ 401764 h 401764"/>
                  <a:gd name="connsiteX5" fmla="*/ 200892 w 401774"/>
                  <a:gd name="connsiteY5" fmla="*/ 142875 h 401764"/>
                  <a:gd name="connsiteX6" fmla="*/ 142875 w 401774"/>
                  <a:gd name="connsiteY6" fmla="*/ 200882 h 401764"/>
                  <a:gd name="connsiteX7" fmla="*/ 200892 w 401774"/>
                  <a:gd name="connsiteY7" fmla="*/ 258889 h 401764"/>
                  <a:gd name="connsiteX8" fmla="*/ 258899 w 401774"/>
                  <a:gd name="connsiteY8" fmla="*/ 200882 h 401764"/>
                  <a:gd name="connsiteX9" fmla="*/ 20089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92" y="401764"/>
                    </a:moveTo>
                    <a:cubicBezTo>
                      <a:pt x="90116" y="401764"/>
                      <a:pt x="0" y="311648"/>
                      <a:pt x="0" y="200882"/>
                    </a:cubicBezTo>
                    <a:cubicBezTo>
                      <a:pt x="0" y="90116"/>
                      <a:pt x="90116" y="0"/>
                      <a:pt x="200892" y="0"/>
                    </a:cubicBezTo>
                    <a:cubicBezTo>
                      <a:pt x="311658" y="0"/>
                      <a:pt x="401774" y="90116"/>
                      <a:pt x="401774" y="200882"/>
                    </a:cubicBezTo>
                    <a:cubicBezTo>
                      <a:pt x="401774" y="311648"/>
                      <a:pt x="311658" y="401764"/>
                      <a:pt x="200892" y="401764"/>
                    </a:cubicBezTo>
                    <a:close/>
                    <a:moveTo>
                      <a:pt x="200892" y="142875"/>
                    </a:moveTo>
                    <a:cubicBezTo>
                      <a:pt x="168907" y="142875"/>
                      <a:pt x="142875" y="168897"/>
                      <a:pt x="142875" y="200882"/>
                    </a:cubicBezTo>
                    <a:cubicBezTo>
                      <a:pt x="142875" y="232867"/>
                      <a:pt x="168897" y="258889"/>
                      <a:pt x="200892" y="258889"/>
                    </a:cubicBezTo>
                    <a:cubicBezTo>
                      <a:pt x="232886" y="258889"/>
                      <a:pt x="258899" y="232867"/>
                      <a:pt x="258899" y="200882"/>
                    </a:cubicBezTo>
                    <a:cubicBezTo>
                      <a:pt x="258899" y="168897"/>
                      <a:pt x="232877" y="142875"/>
                      <a:pt x="20089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77" name="Graphic 2">
              <a:extLst>
                <a:ext uri="{FF2B5EF4-FFF2-40B4-BE49-F238E27FC236}">
                  <a16:creationId xmlns:a16="http://schemas.microsoft.com/office/drawing/2014/main" id="{A06C36EC-B831-4FBC-B8FA-9AAC028E8C21}"/>
                </a:ext>
              </a:extLst>
            </p:cNvPr>
            <p:cNvGrpSpPr/>
            <p:nvPr/>
          </p:nvGrpSpPr>
          <p:grpSpPr>
            <a:xfrm>
              <a:off x="7386920" y="3553922"/>
              <a:ext cx="477553" cy="477541"/>
              <a:chOff x="6540360" y="3610431"/>
              <a:chExt cx="401774" cy="401764"/>
            </a:xfrm>
            <a:solidFill>
              <a:srgbClr val="4E67C8"/>
            </a:solidFill>
          </p:grpSpPr>
          <p:sp>
            <p:nvSpPr>
              <p:cNvPr id="194" name="Freeform: Shape 27">
                <a:extLst>
                  <a:ext uri="{FF2B5EF4-FFF2-40B4-BE49-F238E27FC236}">
                    <a16:creationId xmlns:a16="http://schemas.microsoft.com/office/drawing/2014/main" id="{6A380188-E5D6-4883-812D-F5D9DCD91215}"/>
                  </a:ext>
                </a:extLst>
              </p:cNvPr>
              <p:cNvSpPr/>
              <p:nvPr/>
            </p:nvSpPr>
            <p:spPr>
              <a:xfrm>
                <a:off x="6611807" y="3681869"/>
                <a:ext cx="258889" cy="258889"/>
              </a:xfrm>
              <a:custGeom>
                <a:avLst/>
                <a:gdLst>
                  <a:gd name="connsiteX0" fmla="*/ 258890 w 258889"/>
                  <a:gd name="connsiteY0" fmla="*/ 129445 h 258889"/>
                  <a:gd name="connsiteX1" fmla="*/ 129445 w 258889"/>
                  <a:gd name="connsiteY1" fmla="*/ 258889 h 258889"/>
                  <a:gd name="connsiteX2" fmla="*/ 0 w 258889"/>
                  <a:gd name="connsiteY2" fmla="*/ 129445 h 258889"/>
                  <a:gd name="connsiteX3" fmla="*/ 129445 w 258889"/>
                  <a:gd name="connsiteY3" fmla="*/ 0 h 258889"/>
                  <a:gd name="connsiteX4" fmla="*/ 258890 w 258889"/>
                  <a:gd name="connsiteY4" fmla="*/ 129445 h 258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89" h="258889">
                    <a:moveTo>
                      <a:pt x="258890" y="129445"/>
                    </a:moveTo>
                    <a:cubicBezTo>
                      <a:pt x="258890" y="200935"/>
                      <a:pt x="200935" y="258889"/>
                      <a:pt x="129445" y="258889"/>
                    </a:cubicBezTo>
                    <a:cubicBezTo>
                      <a:pt x="57954" y="258889"/>
                      <a:pt x="0" y="200935"/>
                      <a:pt x="0" y="129445"/>
                    </a:cubicBezTo>
                    <a:cubicBezTo>
                      <a:pt x="0" y="57954"/>
                      <a:pt x="57954" y="0"/>
                      <a:pt x="129445" y="0"/>
                    </a:cubicBezTo>
                    <a:cubicBezTo>
                      <a:pt x="200935" y="0"/>
                      <a:pt x="258890" y="57954"/>
                      <a:pt x="258890" y="129445"/>
                    </a:cubicBezTo>
                    <a:close/>
                  </a:path>
                </a:pathLst>
              </a:custGeom>
              <a:solidFill>
                <a:srgbClr val="4E67C8"/>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5" name="Freeform: Shape 28">
                <a:extLst>
                  <a:ext uri="{FF2B5EF4-FFF2-40B4-BE49-F238E27FC236}">
                    <a16:creationId xmlns:a16="http://schemas.microsoft.com/office/drawing/2014/main" id="{B500310A-A29C-48F8-8189-7EB1FBAF1612}"/>
                  </a:ext>
                </a:extLst>
              </p:cNvPr>
              <p:cNvSpPr/>
              <p:nvPr/>
            </p:nvSpPr>
            <p:spPr>
              <a:xfrm>
                <a:off x="6540360" y="3610431"/>
                <a:ext cx="401774" cy="401764"/>
              </a:xfrm>
              <a:custGeom>
                <a:avLst/>
                <a:gdLst>
                  <a:gd name="connsiteX0" fmla="*/ 200882 w 401774"/>
                  <a:gd name="connsiteY0" fmla="*/ 401764 h 401764"/>
                  <a:gd name="connsiteX1" fmla="*/ 0 w 401774"/>
                  <a:gd name="connsiteY1" fmla="*/ 200882 h 401764"/>
                  <a:gd name="connsiteX2" fmla="*/ 200882 w 401774"/>
                  <a:gd name="connsiteY2" fmla="*/ 0 h 401764"/>
                  <a:gd name="connsiteX3" fmla="*/ 401774 w 401774"/>
                  <a:gd name="connsiteY3" fmla="*/ 200882 h 401764"/>
                  <a:gd name="connsiteX4" fmla="*/ 200882 w 401774"/>
                  <a:gd name="connsiteY4" fmla="*/ 401764 h 401764"/>
                  <a:gd name="connsiteX5" fmla="*/ 200882 w 401774"/>
                  <a:gd name="connsiteY5" fmla="*/ 142875 h 401764"/>
                  <a:gd name="connsiteX6" fmla="*/ 142875 w 401774"/>
                  <a:gd name="connsiteY6" fmla="*/ 200882 h 401764"/>
                  <a:gd name="connsiteX7" fmla="*/ 200882 w 401774"/>
                  <a:gd name="connsiteY7" fmla="*/ 258889 h 401764"/>
                  <a:gd name="connsiteX8" fmla="*/ 258899 w 401774"/>
                  <a:gd name="connsiteY8" fmla="*/ 200882 h 401764"/>
                  <a:gd name="connsiteX9" fmla="*/ 200882 w 401774"/>
                  <a:gd name="connsiteY9" fmla="*/ 142875 h 401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774" h="401764">
                    <a:moveTo>
                      <a:pt x="200882" y="401764"/>
                    </a:moveTo>
                    <a:cubicBezTo>
                      <a:pt x="90116" y="401764"/>
                      <a:pt x="0" y="311648"/>
                      <a:pt x="0" y="200882"/>
                    </a:cubicBezTo>
                    <a:cubicBezTo>
                      <a:pt x="0" y="90116"/>
                      <a:pt x="90116" y="0"/>
                      <a:pt x="200882" y="0"/>
                    </a:cubicBezTo>
                    <a:cubicBezTo>
                      <a:pt x="311658" y="0"/>
                      <a:pt x="401774" y="90116"/>
                      <a:pt x="401774" y="200882"/>
                    </a:cubicBezTo>
                    <a:cubicBezTo>
                      <a:pt x="401774" y="311648"/>
                      <a:pt x="311658" y="401764"/>
                      <a:pt x="200882" y="401764"/>
                    </a:cubicBezTo>
                    <a:close/>
                    <a:moveTo>
                      <a:pt x="200882" y="142875"/>
                    </a:moveTo>
                    <a:cubicBezTo>
                      <a:pt x="168897" y="142875"/>
                      <a:pt x="142875" y="168897"/>
                      <a:pt x="142875" y="200882"/>
                    </a:cubicBezTo>
                    <a:cubicBezTo>
                      <a:pt x="142875" y="232867"/>
                      <a:pt x="168888" y="258889"/>
                      <a:pt x="200882" y="258889"/>
                    </a:cubicBezTo>
                    <a:cubicBezTo>
                      <a:pt x="232877" y="258889"/>
                      <a:pt x="258899" y="232867"/>
                      <a:pt x="258899" y="200882"/>
                    </a:cubicBezTo>
                    <a:cubicBezTo>
                      <a:pt x="258899" y="168897"/>
                      <a:pt x="232877" y="142875"/>
                      <a:pt x="200882" y="142875"/>
                    </a:cubicBezTo>
                    <a:close/>
                  </a:path>
                </a:pathLst>
              </a:custGeom>
              <a:gradFill>
                <a:gsLst>
                  <a:gs pos="0">
                    <a:srgbClr val="5ECCF3"/>
                  </a:gs>
                  <a:gs pos="100000">
                    <a:srgbClr val="5ECCF3">
                      <a:lumMod val="75000"/>
                    </a:srgbClr>
                  </a:gs>
                </a:gsLst>
                <a:lin ang="10800000" scaled="1"/>
              </a:gra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80" name="Freeform: Shape 13">
              <a:extLst>
                <a:ext uri="{FF2B5EF4-FFF2-40B4-BE49-F238E27FC236}">
                  <a16:creationId xmlns:a16="http://schemas.microsoft.com/office/drawing/2014/main" id="{C9B0F092-57F9-4269-91AB-9E1D0954B0A2}"/>
                </a:ext>
              </a:extLst>
            </p:cNvPr>
            <p:cNvSpPr/>
            <p:nvPr/>
          </p:nvSpPr>
          <p:spPr>
            <a:xfrm>
              <a:off x="3275469" y="2801698"/>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Freeform: Shape 14">
              <a:extLst>
                <a:ext uri="{FF2B5EF4-FFF2-40B4-BE49-F238E27FC236}">
                  <a16:creationId xmlns:a16="http://schemas.microsoft.com/office/drawing/2014/main" id="{491A8329-FD28-41E2-83E3-A2A3B083A737}"/>
                </a:ext>
              </a:extLst>
            </p:cNvPr>
            <p:cNvSpPr/>
            <p:nvPr/>
          </p:nvSpPr>
          <p:spPr>
            <a:xfrm>
              <a:off x="4824839" y="3758955"/>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4" y="862127"/>
                    <a:pt x="0" y="669133"/>
                    <a:pt x="0" y="431063"/>
                  </a:cubicBezTo>
                  <a:cubicBezTo>
                    <a:pt x="0" y="192994"/>
                    <a:pt x="192994"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Freeform: Shape 16">
              <a:extLst>
                <a:ext uri="{FF2B5EF4-FFF2-40B4-BE49-F238E27FC236}">
                  <a16:creationId xmlns:a16="http://schemas.microsoft.com/office/drawing/2014/main" id="{2C1E121E-4365-445E-AF91-8A5A9572BCB8}"/>
                </a:ext>
              </a:extLst>
            </p:cNvPr>
            <p:cNvSpPr/>
            <p:nvPr/>
          </p:nvSpPr>
          <p:spPr>
            <a:xfrm>
              <a:off x="6345760" y="2801698"/>
              <a:ext cx="1024731" cy="1024731"/>
            </a:xfrm>
            <a:custGeom>
              <a:avLst/>
              <a:gdLst>
                <a:gd name="connsiteX0" fmla="*/ 862127 w 862126"/>
                <a:gd name="connsiteY0" fmla="*/ 431063 h 862126"/>
                <a:gd name="connsiteX1" fmla="*/ 431063 w 862126"/>
                <a:gd name="connsiteY1" fmla="*/ 862127 h 862126"/>
                <a:gd name="connsiteX2" fmla="*/ 0 w 862126"/>
                <a:gd name="connsiteY2" fmla="*/ 431063 h 862126"/>
                <a:gd name="connsiteX3" fmla="*/ 431063 w 862126"/>
                <a:gd name="connsiteY3" fmla="*/ 0 h 862126"/>
                <a:gd name="connsiteX4" fmla="*/ 862127 w 862126"/>
                <a:gd name="connsiteY4" fmla="*/ 431063 h 86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126" h="862126">
                  <a:moveTo>
                    <a:pt x="862127" y="431063"/>
                  </a:moveTo>
                  <a:cubicBezTo>
                    <a:pt x="862127" y="669133"/>
                    <a:pt x="669133" y="862127"/>
                    <a:pt x="431063" y="862127"/>
                  </a:cubicBezTo>
                  <a:cubicBezTo>
                    <a:pt x="192993" y="862127"/>
                    <a:pt x="0" y="669133"/>
                    <a:pt x="0" y="431063"/>
                  </a:cubicBezTo>
                  <a:cubicBezTo>
                    <a:pt x="0" y="192994"/>
                    <a:pt x="192993" y="0"/>
                    <a:pt x="431063" y="0"/>
                  </a:cubicBezTo>
                  <a:cubicBezTo>
                    <a:pt x="669133" y="0"/>
                    <a:pt x="862127" y="192994"/>
                    <a:pt x="862127" y="431063"/>
                  </a:cubicBezTo>
                  <a:close/>
                </a:path>
              </a:pathLst>
            </a:custGeom>
            <a:solidFill>
              <a:sysClr val="window" lastClr="FFFFFF">
                <a:lumMod val="95000"/>
              </a:sysClr>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Kotak Teks 3">
              <a:extLst>
                <a:ext uri="{FF2B5EF4-FFF2-40B4-BE49-F238E27FC236}">
                  <a16:creationId xmlns:a16="http://schemas.microsoft.com/office/drawing/2014/main" id="{703396FC-80C3-4D0E-8706-09EB293BCC6C}"/>
                </a:ext>
              </a:extLst>
            </p:cNvPr>
            <p:cNvSpPr txBox="1"/>
            <p:nvPr/>
          </p:nvSpPr>
          <p:spPr>
            <a:xfrm>
              <a:off x="3390783" y="3138649"/>
              <a:ext cx="68326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kern="0" spc="100">
                  <a:solidFill>
                    <a:srgbClr val="4E67C8"/>
                  </a:solidFill>
                  <a:latin typeface="Josefin Sans Bold Roman"/>
                  <a:ea typeface="Roboto"/>
                  <a:cs typeface="Poppins SemiBold"/>
                </a:rPr>
                <a:t>01</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186" name="Kotak Teks 3">
              <a:extLst>
                <a:ext uri="{FF2B5EF4-FFF2-40B4-BE49-F238E27FC236}">
                  <a16:creationId xmlns:a16="http://schemas.microsoft.com/office/drawing/2014/main" id="{E3E8D36E-98CA-44A4-9889-68C384A5F4D2}"/>
                </a:ext>
              </a:extLst>
            </p:cNvPr>
            <p:cNvSpPr txBox="1"/>
            <p:nvPr/>
          </p:nvSpPr>
          <p:spPr>
            <a:xfrm>
              <a:off x="5001860" y="4040488"/>
              <a:ext cx="67068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rPr>
                <a:t>02</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187" name="Kotak Teks 3">
              <a:extLst>
                <a:ext uri="{FF2B5EF4-FFF2-40B4-BE49-F238E27FC236}">
                  <a16:creationId xmlns:a16="http://schemas.microsoft.com/office/drawing/2014/main" id="{4BABB14A-5D4D-490D-AA00-A47712651432}"/>
                </a:ext>
              </a:extLst>
            </p:cNvPr>
            <p:cNvSpPr txBox="1"/>
            <p:nvPr/>
          </p:nvSpPr>
          <p:spPr>
            <a:xfrm>
              <a:off x="6534514" y="3083230"/>
              <a:ext cx="67068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rPr>
                <a:t>03</a:t>
              </a:r>
              <a:endParaRPr kumimoji="0" lang="en-ID" sz="2400" b="1" i="0" u="none" strike="noStrike" kern="0" cap="none" spc="100" normalizeH="0" baseline="0" noProof="0">
                <a:ln>
                  <a:noFill/>
                </a:ln>
                <a:solidFill>
                  <a:srgbClr val="4E67C8"/>
                </a:solidFill>
                <a:effectLst/>
                <a:uLnTx/>
                <a:uFillTx/>
                <a:latin typeface="Josefin Sans Bold Roman" pitchFamily="2" charset="0"/>
                <a:ea typeface="Roboto" panose="02000000000000000000" pitchFamily="2" charset="0"/>
                <a:cs typeface="Poppins SemiBold" pitchFamily="2" charset="77"/>
              </a:endParaRPr>
            </a:p>
          </p:txBody>
        </p:sp>
        <p:sp>
          <p:nvSpPr>
            <p:cNvPr id="206" name="TextBox 205">
              <a:extLst>
                <a:ext uri="{FF2B5EF4-FFF2-40B4-BE49-F238E27FC236}">
                  <a16:creationId xmlns:a16="http://schemas.microsoft.com/office/drawing/2014/main" id="{AD23BFA4-A611-4BA7-8D93-E3778514C271}"/>
                </a:ext>
              </a:extLst>
            </p:cNvPr>
            <p:cNvSpPr txBox="1"/>
            <p:nvPr/>
          </p:nvSpPr>
          <p:spPr>
            <a:xfrm>
              <a:off x="2266889" y="4966324"/>
              <a:ext cx="3048147" cy="1144929"/>
            </a:xfrm>
            <a:prstGeom prst="rect">
              <a:avLst/>
            </a:prstGeom>
            <a:noFill/>
          </p:spPr>
          <p:txBody>
            <a:bodyPr wrap="square" lIns="91440" tIns="45720" rIns="91440" bIns="45720" anchor="t">
              <a:spAutoFit/>
            </a:bodyPr>
            <a:lstStyle/>
            <a:p>
              <a:pPr algn="ctr">
                <a:lnSpc>
                  <a:spcPct val="90000"/>
                </a:lnSpc>
                <a:spcBef>
                  <a:spcPts val="1000"/>
                </a:spcBef>
              </a:pPr>
              <a:r>
                <a:rPr lang="en-US" sz="2800">
                  <a:solidFill>
                    <a:schemeClr val="bg1"/>
                  </a:solidFill>
                  <a:latin typeface="Calibri"/>
                  <a:ea typeface="Calibri"/>
                  <a:cs typeface="Calibri"/>
                </a:rPr>
                <a:t>Hugging face Dataset </a:t>
              </a:r>
            </a:p>
            <a:p>
              <a:pPr algn="ctr"/>
              <a:endParaRPr lang="en-US" b="1">
                <a:solidFill>
                  <a:srgbClr val="FFFFFF"/>
                </a:solidFill>
                <a:latin typeface="Segoe UI"/>
                <a:ea typeface="Open Sans"/>
                <a:cs typeface="Segoe UI"/>
              </a:endParaRPr>
            </a:p>
          </p:txBody>
        </p:sp>
        <p:grpSp>
          <p:nvGrpSpPr>
            <p:cNvPr id="208" name="Group 207">
              <a:extLst>
                <a:ext uri="{FF2B5EF4-FFF2-40B4-BE49-F238E27FC236}">
                  <a16:creationId xmlns:a16="http://schemas.microsoft.com/office/drawing/2014/main" id="{439F4932-3C9D-480B-9E13-68C4BB294D1F}"/>
                </a:ext>
              </a:extLst>
            </p:cNvPr>
            <p:cNvGrpSpPr/>
            <p:nvPr/>
          </p:nvGrpSpPr>
          <p:grpSpPr>
            <a:xfrm>
              <a:off x="5721724" y="4966324"/>
              <a:ext cx="2301140" cy="677108"/>
              <a:chOff x="7757302" y="1873768"/>
              <a:chExt cx="2301140" cy="677108"/>
            </a:xfrm>
          </p:grpSpPr>
          <p:sp>
            <p:nvSpPr>
              <p:cNvPr id="209" name="TextBox 208">
                <a:extLst>
                  <a:ext uri="{FF2B5EF4-FFF2-40B4-BE49-F238E27FC236}">
                    <a16:creationId xmlns:a16="http://schemas.microsoft.com/office/drawing/2014/main" id="{E3E8DC92-2AFC-4B43-A552-F9DA6E3D9BDA}"/>
                  </a:ext>
                </a:extLst>
              </p:cNvPr>
              <p:cNvSpPr txBox="1"/>
              <p:nvPr/>
            </p:nvSpPr>
            <p:spPr>
              <a:xfrm>
                <a:off x="8298198" y="1873768"/>
                <a:ext cx="1330184" cy="523220"/>
              </a:xfrm>
              <a:prstGeom prst="rect">
                <a:avLst/>
              </a:prstGeom>
              <a:noFill/>
            </p:spPr>
            <p:txBody>
              <a:bodyPr wrap="square" lIns="91440" tIns="45720" rIns="91440" bIns="45720" anchor="t">
                <a:spAutoFit/>
              </a:bodyPr>
              <a:lstStyle/>
              <a:p>
                <a:pPr algn="ctr"/>
                <a:r>
                  <a:rPr lang="en-US" sz="2800" err="1">
                    <a:solidFill>
                      <a:schemeClr val="bg1"/>
                    </a:solidFill>
                    <a:latin typeface="Calibri"/>
                    <a:ea typeface="Calibri"/>
                    <a:cs typeface="Calibri"/>
                  </a:rPr>
                  <a:t>Github</a:t>
                </a:r>
                <a:endParaRPr lang="en-US" err="1"/>
              </a:p>
            </p:txBody>
          </p:sp>
          <p:sp>
            <p:nvSpPr>
              <p:cNvPr id="210" name="TextBox 209">
                <a:extLst>
                  <a:ext uri="{FF2B5EF4-FFF2-40B4-BE49-F238E27FC236}">
                    <a16:creationId xmlns:a16="http://schemas.microsoft.com/office/drawing/2014/main" id="{6E96A1FC-949B-4ECC-911A-CB742FF77ADF}"/>
                  </a:ext>
                </a:extLst>
              </p:cNvPr>
              <p:cNvSpPr txBox="1"/>
              <p:nvPr/>
            </p:nvSpPr>
            <p:spPr>
              <a:xfrm>
                <a:off x="7757302" y="2212322"/>
                <a:ext cx="2301140" cy="338554"/>
              </a:xfrm>
              <a:prstGeom prst="rect">
                <a:avLst/>
              </a:prstGeom>
              <a:noFill/>
            </p:spPr>
            <p:txBody>
              <a:bodyPr wrap="square" lIns="91440" tIns="45720" rIns="91440" bIns="45720" anchor="t">
                <a:spAutoFit/>
              </a:bodyPr>
              <a:lstStyle/>
              <a:p>
                <a:pPr algn="ctr"/>
                <a:endParaRPr lang="en-US" sz="1600">
                  <a:solidFill>
                    <a:prstClr val="white">
                      <a:lumMod val="95000"/>
                    </a:prstClr>
                  </a:solidFill>
                  <a:latin typeface="Segoe UI" panose="020B0502040204020203" pitchFamily="34" charset="0"/>
                  <a:cs typeface="Segoe UI"/>
                </a:endParaRPr>
              </a:p>
            </p:txBody>
          </p:sp>
        </p:grpSp>
        <p:sp>
          <p:nvSpPr>
            <p:cNvPr id="216" name="TextBox 215">
              <a:extLst>
                <a:ext uri="{FF2B5EF4-FFF2-40B4-BE49-F238E27FC236}">
                  <a16:creationId xmlns:a16="http://schemas.microsoft.com/office/drawing/2014/main" id="{96199320-2B33-4151-A0A0-F7CB8569B3E4}"/>
                </a:ext>
              </a:extLst>
            </p:cNvPr>
            <p:cNvSpPr txBox="1"/>
            <p:nvPr/>
          </p:nvSpPr>
          <p:spPr>
            <a:xfrm>
              <a:off x="1287908" y="1134364"/>
              <a:ext cx="7829103" cy="1200329"/>
            </a:xfrm>
            <a:prstGeom prst="rect">
              <a:avLst/>
            </a:prstGeom>
            <a:noFill/>
          </p:spPr>
          <p:txBody>
            <a:bodyPr wrap="square" lIns="91440" tIns="45720" rIns="91440" bIns="45720" anchor="t">
              <a:spAutoFit/>
            </a:bodyPr>
            <a:lstStyle/>
            <a:p>
              <a:pPr algn="ctr"/>
              <a:r>
                <a:rPr lang="en-US" b="1">
                  <a:solidFill>
                    <a:schemeClr val="bg1"/>
                  </a:solidFill>
                  <a:latin typeface="Lucida Sans"/>
                  <a:cs typeface="Segoe UI"/>
                </a:rPr>
                <a:t>The 2</a:t>
              </a:r>
              <a:r>
                <a:rPr lang="en-US" sz="1200" b="1" baseline="30000">
                  <a:solidFill>
                    <a:schemeClr val="bg1"/>
                  </a:solidFill>
                  <a:latin typeface="Lucida Sans"/>
                  <a:cs typeface="Segoe UI"/>
                </a:rPr>
                <a:t>nd</a:t>
              </a:r>
              <a:r>
                <a:rPr lang="en-US" b="1">
                  <a:solidFill>
                    <a:schemeClr val="bg1"/>
                  </a:solidFill>
                  <a:latin typeface="Lucida Sans"/>
                  <a:cs typeface="Segoe UI"/>
                </a:rPr>
                <a:t> International Conference on Foundation and Large Language Models (FLLM2024) </a:t>
              </a:r>
              <a:br>
                <a:rPr lang="en-US" b="1">
                  <a:solidFill>
                    <a:schemeClr val="bg1"/>
                  </a:solidFill>
                  <a:latin typeface="Lucida Sans"/>
                  <a:cs typeface="Segoe UI"/>
                </a:rPr>
              </a:br>
              <a:br>
                <a:rPr lang="en-US" b="1">
                  <a:solidFill>
                    <a:schemeClr val="bg1"/>
                  </a:solidFill>
                  <a:latin typeface="Lucida Sans"/>
                  <a:cs typeface="Segoe UI"/>
                </a:rPr>
              </a:br>
              <a:r>
                <a:rPr lang="en-US" b="1">
                  <a:solidFill>
                    <a:schemeClr val="bg1"/>
                  </a:solidFill>
                  <a:latin typeface="Lucida Sans"/>
                  <a:cs typeface="Segoe UI"/>
                </a:rPr>
                <a:t>26-29 November, 2024 | Dubai, UAE</a:t>
              </a:r>
              <a:endParaRPr lang="en-US">
                <a:solidFill>
                  <a:schemeClr val="bg1"/>
                </a:solidFill>
              </a:endParaRPr>
            </a:p>
          </p:txBody>
        </p:sp>
      </p:grpSp>
      <p:sp>
        <p:nvSpPr>
          <p:cNvPr id="220"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Freeform 16">
            <a:extLst>
              <a:ext uri="{FF2B5EF4-FFF2-40B4-BE49-F238E27FC236}">
                <a16:creationId xmlns:a16="http://schemas.microsoft.com/office/drawing/2014/main" id="{C5194654-FC37-4263-B045-CAE2257D0E12}"/>
              </a:ext>
            </a:extLst>
          </p:cNvPr>
          <p:cNvSpPr/>
          <p:nvPr/>
        </p:nvSpPr>
        <p:spPr>
          <a:xfrm>
            <a:off x="648353"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9638981"/>
      </p:ext>
    </p:extLst>
  </p:cSld>
  <p:clrMapOvr>
    <a:masterClrMapping/>
  </p:clrMapOvr>
  <p:transition spd="slow" advClick="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C1A91D8-FB77-4178-955F-42E68E5538FA}"/>
              </a:ext>
            </a:extLst>
          </p:cNvPr>
          <p:cNvGrpSpPr/>
          <p:nvPr/>
        </p:nvGrpSpPr>
        <p:grpSpPr>
          <a:xfrm>
            <a:off x="7161196" y="4052234"/>
            <a:ext cx="4357283" cy="1784570"/>
            <a:chOff x="875732" y="885595"/>
            <a:chExt cx="5561704" cy="2304260"/>
          </a:xfrm>
        </p:grpSpPr>
        <p:sp>
          <p:nvSpPr>
            <p:cNvPr id="7" name="TextBox 6">
              <a:extLst>
                <a:ext uri="{FF2B5EF4-FFF2-40B4-BE49-F238E27FC236}">
                  <a16:creationId xmlns:a16="http://schemas.microsoft.com/office/drawing/2014/main" id="{9B40741D-8F58-42AB-961B-CED565D37E42}"/>
                </a:ext>
              </a:extLst>
            </p:cNvPr>
            <p:cNvSpPr txBox="1"/>
            <p:nvPr/>
          </p:nvSpPr>
          <p:spPr>
            <a:xfrm>
              <a:off x="875732" y="885595"/>
              <a:ext cx="5561704" cy="1072994"/>
            </a:xfrm>
            <a:prstGeom prst="rect">
              <a:avLst/>
            </a:prstGeom>
            <a:noFill/>
          </p:spPr>
          <p:txBody>
            <a:bodyPr wrap="none" lIns="91440" tIns="45720" rIns="91440" bIns="45720" rtlCol="0" anchor="t">
              <a:spAutoFit/>
            </a:bodyPr>
            <a:lstStyle>
              <a:defPPr>
                <a:defRPr lang="en-US"/>
              </a:defPPr>
              <a:lvl1pPr>
                <a:defRPr sz="4800" b="0" i="0">
                  <a:solidFill>
                    <a:schemeClr val="accent1"/>
                  </a:solidFill>
                  <a:effectLst/>
                  <a:latin typeface="Arial Black" panose="020B0A04020102020204"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Arial Black"/>
                </a:rPr>
                <a:t>THANK</a:t>
              </a:r>
              <a:r>
                <a:rPr kumimoji="0" lang="en-US" sz="4800" b="0" i="0" u="none" strike="noStrike" kern="0" cap="none" spc="0" normalizeH="0" noProof="0" dirty="0">
                  <a:ln>
                    <a:noFill/>
                  </a:ln>
                  <a:solidFill>
                    <a:prstClr val="white"/>
                  </a:solidFill>
                  <a:effectLst/>
                  <a:uLnTx/>
                  <a:uFillTx/>
                  <a:latin typeface="Arial Black"/>
                </a:rPr>
                <a:t> </a:t>
              </a:r>
              <a:r>
                <a:rPr lang="en-US" kern="0" dirty="0">
                  <a:solidFill>
                    <a:prstClr val="white"/>
                  </a:solidFill>
                  <a:latin typeface="Arial Black"/>
                </a:rPr>
                <a:t>YOU</a:t>
              </a:r>
              <a:endParaRPr kumimoji="0" lang="en-US" sz="2000" i="0" u="none" strike="noStrike" kern="0" cap="none" spc="0" normalizeH="0" baseline="0" noProof="0" dirty="0">
                <a:ln>
                  <a:noFill/>
                </a:ln>
                <a:solidFill>
                  <a:prstClr val="white"/>
                </a:solidFill>
                <a:effectLst/>
                <a:uLnTx/>
                <a:uFillTx/>
              </a:endParaRPr>
            </a:p>
          </p:txBody>
        </p:sp>
        <p:sp>
          <p:nvSpPr>
            <p:cNvPr id="9" name="Subtitle demo text">
              <a:extLst>
                <a:ext uri="{FF2B5EF4-FFF2-40B4-BE49-F238E27FC236}">
                  <a16:creationId xmlns:a16="http://schemas.microsoft.com/office/drawing/2014/main" id="{6D5263F4-44CD-4629-B582-F43EADC95527}"/>
                </a:ext>
              </a:extLst>
            </p:cNvPr>
            <p:cNvSpPr/>
            <p:nvPr/>
          </p:nvSpPr>
          <p:spPr>
            <a:xfrm>
              <a:off x="875733" y="2699722"/>
              <a:ext cx="3904521" cy="49013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prstClr val="white">
                    <a:lumMod val="95000"/>
                  </a:prstClr>
                </a:solidFill>
                <a:effectLst/>
                <a:uLnTx/>
                <a:uFillTx/>
                <a:latin typeface="Segoe UI" panose="020B0502040204020203" pitchFamily="34" charset="0"/>
                <a:ea typeface="+mn-ea"/>
                <a:cs typeface="Segoe UI" panose="020B0502040204020203" pitchFamily="34" charset="0"/>
                <a:sym typeface="Roboto"/>
              </a:endParaRPr>
            </a:p>
          </p:txBody>
        </p:sp>
      </p:grpSp>
    </p:spTree>
    <p:extLst>
      <p:ext uri="{BB962C8B-B14F-4D97-AF65-F5344CB8AC3E}">
        <p14:creationId xmlns:p14="http://schemas.microsoft.com/office/powerpoint/2010/main" val="264363825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3" name="Rectangle 2"/>
          <p:cNvSpPr/>
          <p:nvPr/>
        </p:nvSpPr>
        <p:spPr>
          <a:xfrm>
            <a:off x="350143" y="438329"/>
            <a:ext cx="7109639"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000" kern="0">
                <a:solidFill>
                  <a:srgbClr val="06508D"/>
                </a:solidFill>
                <a:latin typeface="Segoe UI Black" panose="020B0A02040204020203" pitchFamily="34" charset="0"/>
                <a:ea typeface="Segoe UI Black" panose="020B0A02040204020203" pitchFamily="34" charset="0"/>
                <a:cs typeface="+mj-cs"/>
              </a:rPr>
              <a:t>MEET THE</a:t>
            </a:r>
            <a:r>
              <a:rPr lang="en-US" sz="4000" kern="0" noProof="0">
                <a:solidFill>
                  <a:srgbClr val="06508D"/>
                </a:solidFill>
                <a:latin typeface="Segoe UI Black" panose="020B0A02040204020203" pitchFamily="34" charset="0"/>
                <a:ea typeface="Segoe UI Black" panose="020B0A02040204020203" pitchFamily="34" charset="0"/>
                <a:cs typeface="+mj-cs"/>
              </a:rPr>
              <a:t> </a:t>
            </a:r>
            <a:r>
              <a:rPr lang="en-US" sz="4000" kern="0">
                <a:solidFill>
                  <a:schemeClr val="bg1"/>
                </a:solidFill>
                <a:latin typeface="Segoe UI Black" panose="020B0A02040204020203" pitchFamily="34" charset="0"/>
                <a:ea typeface="Segoe UI Black" panose="020B0A02040204020203" pitchFamily="34" charset="0"/>
                <a:cs typeface="+mj-cs"/>
              </a:rPr>
              <a:t>TEAM</a:t>
            </a:r>
            <a:r>
              <a:rPr lang="en-US" sz="4000" kern="0" noProof="0">
                <a:solidFill>
                  <a:schemeClr val="bg1"/>
                </a:solidFill>
                <a:latin typeface="Segoe UI Black" panose="020B0A02040204020203" pitchFamily="34" charset="0"/>
                <a:ea typeface="Segoe UI Black" panose="020B0A02040204020203" pitchFamily="34" charset="0"/>
                <a:cs typeface="+mj-cs"/>
              </a:rPr>
              <a:t> ( </a:t>
            </a:r>
            <a:r>
              <a:rPr lang="en-US" sz="4000" kern="0" noProof="0">
                <a:solidFill>
                  <a:srgbClr val="06508D"/>
                </a:solidFill>
                <a:latin typeface="Segoe UI Black" panose="020B0A02040204020203" pitchFamily="34" charset="0"/>
                <a:ea typeface="Segoe UI Black" panose="020B0A02040204020203" pitchFamily="34" charset="0"/>
                <a:cs typeface="+mj-cs"/>
              </a:rPr>
              <a:t>COMPS</a:t>
            </a:r>
            <a:r>
              <a:rPr lang="en-US" sz="4000" kern="0" noProof="0">
                <a:solidFill>
                  <a:srgbClr val="478AC7"/>
                </a:solidFill>
                <a:latin typeface="Segoe UI Black" panose="020B0A02040204020203" pitchFamily="34" charset="0"/>
                <a:ea typeface="Segoe UI Black" panose="020B0A02040204020203" pitchFamily="34" charset="0"/>
                <a:cs typeface="+mj-cs"/>
              </a:rPr>
              <a:t> </a:t>
            </a:r>
            <a:r>
              <a:rPr lang="en-US" sz="4000" kern="0" noProof="0">
                <a:solidFill>
                  <a:schemeClr val="bg1"/>
                </a:solidFill>
                <a:latin typeface="Segoe UI Black" panose="020B0A02040204020203" pitchFamily="34" charset="0"/>
                <a:ea typeface="Segoe UI Black" panose="020B0A02040204020203" pitchFamily="34" charset="0"/>
                <a:cs typeface="+mj-cs"/>
              </a:rPr>
              <a:t>)</a:t>
            </a:r>
            <a:endParaRPr kumimoji="0" lang="en-US" sz="4000" b="0" i="0" u="none" strike="noStrike" kern="0" cap="none" spc="0" normalizeH="0" baseline="0" noProof="0">
              <a:ln>
                <a:noFill/>
              </a:ln>
              <a:solidFill>
                <a:schemeClr val="bg1"/>
              </a:solidFill>
              <a:effectLst/>
              <a:uLnTx/>
              <a:uFillTx/>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472" y="1711941"/>
            <a:ext cx="2130829" cy="3196244"/>
          </a:xfrm>
          <a:prstGeom prst="roundRect">
            <a:avLst>
              <a:gd name="adj" fmla="val 8594"/>
            </a:avLst>
          </a:prstGeom>
          <a:solidFill>
            <a:schemeClr val="accent1"/>
          </a:solidFill>
          <a:ln>
            <a:noFill/>
          </a:ln>
          <a:effectLst>
            <a:glow rad="63500">
              <a:srgbClr val="06508D">
                <a:alpha val="40000"/>
              </a:srgbClr>
            </a:glow>
            <a:innerShdw blurRad="63500" dist="50800" dir="8100000">
              <a:schemeClr val="tx1">
                <a:alpha val="50000"/>
              </a:schemeClr>
            </a:innerShdw>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5272" y="1711941"/>
            <a:ext cx="2130829" cy="3196243"/>
          </a:xfrm>
          <a:prstGeom prst="roundRect">
            <a:avLst>
              <a:gd name="adj" fmla="val 8594"/>
            </a:avLst>
          </a:prstGeom>
          <a:solidFill>
            <a:schemeClr val="accent1"/>
          </a:solidFill>
          <a:ln>
            <a:noFill/>
          </a:ln>
          <a:effectLst>
            <a:glow rad="63500">
              <a:srgbClr val="06508D">
                <a:alpha val="40000"/>
              </a:srgbClr>
            </a:glow>
            <a:innerShdw blurRad="63500" dist="50800" dir="8100000">
              <a:schemeClr val="tx1">
                <a:alpha val="50000"/>
              </a:schemeClr>
            </a:innerShdw>
          </a:effectLst>
        </p:spPr>
      </p:pic>
      <p:pic>
        <p:nvPicPr>
          <p:cNvPr id="10" name="Picture 9"/>
          <p:cNvPicPr>
            <a:picLocks noChangeAspect="1"/>
          </p:cNvPicPr>
          <p:nvPr/>
        </p:nvPicPr>
        <p:blipFill>
          <a:blip r:embed="rId5"/>
          <a:srcRect l="8606" r="8606"/>
          <a:stretch>
            <a:fillRect/>
          </a:stretch>
        </p:blipFill>
        <p:spPr>
          <a:xfrm>
            <a:off x="9233672" y="1711941"/>
            <a:ext cx="2130829" cy="3196244"/>
          </a:xfrm>
          <a:prstGeom prst="roundRect">
            <a:avLst>
              <a:gd name="adj" fmla="val 8594"/>
            </a:avLst>
          </a:prstGeom>
          <a:solidFill>
            <a:schemeClr val="accent1"/>
          </a:solidFill>
          <a:ln>
            <a:noFill/>
          </a:ln>
          <a:effectLst>
            <a:glow rad="63500">
              <a:srgbClr val="06508D">
                <a:alpha val="40000"/>
              </a:srgbClr>
            </a:glow>
            <a:innerShdw blurRad="63500" dist="50800" dir="8100000">
              <a:schemeClr val="tx1">
                <a:alpha val="50000"/>
              </a:schemeClr>
            </a:innerShdw>
          </a:effectLst>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7000" y="1711941"/>
            <a:ext cx="2130573" cy="3196244"/>
          </a:xfrm>
          <a:prstGeom prst="roundRect">
            <a:avLst>
              <a:gd name="adj" fmla="val 8594"/>
            </a:avLst>
          </a:prstGeom>
          <a:solidFill>
            <a:schemeClr val="accent1"/>
          </a:solidFill>
          <a:ln>
            <a:noFill/>
          </a:ln>
          <a:effectLst>
            <a:glow rad="63500">
              <a:srgbClr val="06508D">
                <a:alpha val="40000"/>
              </a:srgbClr>
            </a:glow>
            <a:innerShdw blurRad="63500" dist="50800" dir="8100000">
              <a:schemeClr val="tx1">
                <a:alpha val="50000"/>
              </a:schemeClr>
            </a:innerShdw>
          </a:effectLst>
        </p:spPr>
      </p:pic>
      <p:cxnSp>
        <p:nvCxnSpPr>
          <p:cNvPr id="57" name="Straight Connector 56">
            <a:extLst>
              <a:ext uri="{FF2B5EF4-FFF2-40B4-BE49-F238E27FC236}">
                <a16:creationId xmlns:a16="http://schemas.microsoft.com/office/drawing/2014/main" id="{FF11486F-BC75-A762-1A7F-6D19DBC9DB1F}"/>
              </a:ext>
            </a:extLst>
          </p:cNvPr>
          <p:cNvCxnSpPr>
            <a:cxnSpLocks/>
          </p:cNvCxnSpPr>
          <p:nvPr/>
        </p:nvCxnSpPr>
        <p:spPr>
          <a:xfrm>
            <a:off x="7027771" y="5670124"/>
            <a:ext cx="1973061" cy="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2B35D5-E55A-AB64-8152-1E07CF85EAD0}"/>
              </a:ext>
            </a:extLst>
          </p:cNvPr>
          <p:cNvCxnSpPr>
            <a:cxnSpLocks/>
          </p:cNvCxnSpPr>
          <p:nvPr/>
        </p:nvCxnSpPr>
        <p:spPr>
          <a:xfrm>
            <a:off x="9748577" y="5720452"/>
            <a:ext cx="1973061"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70BA754-B4EA-F132-68EB-11ED4E1153F6}"/>
              </a:ext>
            </a:extLst>
          </p:cNvPr>
          <p:cNvCxnSpPr>
            <a:cxnSpLocks/>
          </p:cNvCxnSpPr>
          <p:nvPr/>
        </p:nvCxnSpPr>
        <p:spPr>
          <a:xfrm>
            <a:off x="8151459" y="5504428"/>
            <a:ext cx="1973061" cy="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5624327-6DB6-8C94-49B3-D11CDB7EE8B5}"/>
              </a:ext>
            </a:extLst>
          </p:cNvPr>
          <p:cNvCxnSpPr>
            <a:cxnSpLocks/>
          </p:cNvCxnSpPr>
          <p:nvPr/>
        </p:nvCxnSpPr>
        <p:spPr>
          <a:xfrm>
            <a:off x="5860144" y="5864468"/>
            <a:ext cx="1973061"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68BDF5F-A64B-5281-393C-5A7EED9FCD3A}"/>
              </a:ext>
            </a:extLst>
          </p:cNvPr>
          <p:cNvCxnSpPr>
            <a:cxnSpLocks/>
          </p:cNvCxnSpPr>
          <p:nvPr/>
        </p:nvCxnSpPr>
        <p:spPr>
          <a:xfrm>
            <a:off x="5834916" y="5302236"/>
            <a:ext cx="1973061"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6DAAC06-B704-1E32-08BD-20ACBD4B88B1}"/>
              </a:ext>
            </a:extLst>
          </p:cNvPr>
          <p:cNvCxnSpPr>
            <a:cxnSpLocks/>
          </p:cNvCxnSpPr>
          <p:nvPr/>
        </p:nvCxnSpPr>
        <p:spPr>
          <a:xfrm>
            <a:off x="1251632" y="6224508"/>
            <a:ext cx="1973061" cy="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E5D8737-A2A1-FD63-0D8F-330DA6684ED6}"/>
              </a:ext>
            </a:extLst>
          </p:cNvPr>
          <p:cNvCxnSpPr>
            <a:cxnSpLocks/>
          </p:cNvCxnSpPr>
          <p:nvPr/>
        </p:nvCxnSpPr>
        <p:spPr>
          <a:xfrm>
            <a:off x="2324489" y="6656556"/>
            <a:ext cx="1973061" cy="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CFF02C2-66EF-C4D6-0A93-883AB29A2001}"/>
              </a:ext>
            </a:extLst>
          </p:cNvPr>
          <p:cNvCxnSpPr>
            <a:cxnSpLocks/>
          </p:cNvCxnSpPr>
          <p:nvPr/>
        </p:nvCxnSpPr>
        <p:spPr>
          <a:xfrm>
            <a:off x="2425342" y="5936476"/>
            <a:ext cx="1973061" cy="0"/>
          </a:xfrm>
          <a:prstGeom prst="line">
            <a:avLst/>
          </a:prstGeom>
          <a:ln w="38100" cap="rnd">
            <a:solidFill>
              <a:srgbClr val="002060"/>
            </a:soli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45FC8A-0434-C6BF-074A-F1E1AAEF43D2}"/>
              </a:ext>
            </a:extLst>
          </p:cNvPr>
          <p:cNvCxnSpPr>
            <a:cxnSpLocks/>
          </p:cNvCxnSpPr>
          <p:nvPr/>
        </p:nvCxnSpPr>
        <p:spPr>
          <a:xfrm>
            <a:off x="4009518" y="6368524"/>
            <a:ext cx="1973061"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E7B9C12-F572-B792-EAB3-51D2803873E4}"/>
              </a:ext>
            </a:extLst>
          </p:cNvPr>
          <p:cNvCxnSpPr>
            <a:cxnSpLocks/>
          </p:cNvCxnSpPr>
          <p:nvPr/>
        </p:nvCxnSpPr>
        <p:spPr>
          <a:xfrm>
            <a:off x="351428" y="6512540"/>
            <a:ext cx="1973061" cy="0"/>
          </a:xfrm>
          <a:prstGeom prst="line">
            <a:avLst/>
          </a:prstGeom>
          <a:ln w="3810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8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1000"/>
                                        <p:tgtEl>
                                          <p:spTgt spid="50"/>
                                        </p:tgtEl>
                                      </p:cBhvr>
                                    </p:animEffect>
                                    <p:anim calcmode="lin" valueType="num">
                                      <p:cBhvr>
                                        <p:cTn id="18" dur="1000" fill="hold"/>
                                        <p:tgtEl>
                                          <p:spTgt spid="50"/>
                                        </p:tgtEl>
                                        <p:attrNameLst>
                                          <p:attrName>ppt_x</p:attrName>
                                        </p:attrNameLst>
                                      </p:cBhvr>
                                      <p:tavLst>
                                        <p:tav tm="0">
                                          <p:val>
                                            <p:strVal val="#ppt_x"/>
                                          </p:val>
                                        </p:tav>
                                        <p:tav tm="100000">
                                          <p:val>
                                            <p:strVal val="#ppt_x"/>
                                          </p:val>
                                        </p:tav>
                                      </p:tavLst>
                                    </p:anim>
                                    <p:anim calcmode="lin" valueType="num">
                                      <p:cBhvr>
                                        <p:cTn id="19" dur="1000" fill="hold"/>
                                        <p:tgtEl>
                                          <p:spTgt spid="50"/>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2" presetClass="entr" presetSubtype="2" decel="10000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1000" fill="hold"/>
                                        <p:tgtEl>
                                          <p:spTgt spid="57"/>
                                        </p:tgtEl>
                                        <p:attrNameLst>
                                          <p:attrName>ppt_x</p:attrName>
                                        </p:attrNameLst>
                                      </p:cBhvr>
                                      <p:tavLst>
                                        <p:tav tm="0">
                                          <p:val>
                                            <p:strVal val="1+#ppt_w/2"/>
                                          </p:val>
                                        </p:tav>
                                        <p:tav tm="100000">
                                          <p:val>
                                            <p:strVal val="#ppt_x"/>
                                          </p:val>
                                        </p:tav>
                                      </p:tavLst>
                                    </p:anim>
                                    <p:anim calcmode="lin" valueType="num">
                                      <p:cBhvr additive="base">
                                        <p:cTn id="35" dur="1000" fill="hold"/>
                                        <p:tgtEl>
                                          <p:spTgt spid="57"/>
                                        </p:tgtEl>
                                        <p:attrNameLst>
                                          <p:attrName>ppt_y</p:attrName>
                                        </p:attrNameLst>
                                      </p:cBhvr>
                                      <p:tavLst>
                                        <p:tav tm="0">
                                          <p:val>
                                            <p:strVal val="#ppt_y"/>
                                          </p:val>
                                        </p:tav>
                                        <p:tav tm="100000">
                                          <p:val>
                                            <p:strVal val="#ppt_y"/>
                                          </p:val>
                                        </p:tav>
                                      </p:tavLst>
                                    </p:anim>
                                  </p:childTnLst>
                                </p:cTn>
                              </p:par>
                              <p:par>
                                <p:cTn id="36" presetID="2" presetClass="entr" presetSubtype="2" decel="10000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1000" fill="hold"/>
                                        <p:tgtEl>
                                          <p:spTgt spid="58"/>
                                        </p:tgtEl>
                                        <p:attrNameLst>
                                          <p:attrName>ppt_x</p:attrName>
                                        </p:attrNameLst>
                                      </p:cBhvr>
                                      <p:tavLst>
                                        <p:tav tm="0">
                                          <p:val>
                                            <p:strVal val="1+#ppt_w/2"/>
                                          </p:val>
                                        </p:tav>
                                        <p:tav tm="100000">
                                          <p:val>
                                            <p:strVal val="#ppt_x"/>
                                          </p:val>
                                        </p:tav>
                                      </p:tavLst>
                                    </p:anim>
                                    <p:anim calcmode="lin" valueType="num">
                                      <p:cBhvr additive="base">
                                        <p:cTn id="39" dur="10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2" decel="10000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1000" fill="hold"/>
                                        <p:tgtEl>
                                          <p:spTgt spid="59"/>
                                        </p:tgtEl>
                                        <p:attrNameLst>
                                          <p:attrName>ppt_x</p:attrName>
                                        </p:attrNameLst>
                                      </p:cBhvr>
                                      <p:tavLst>
                                        <p:tav tm="0">
                                          <p:val>
                                            <p:strVal val="1+#ppt_w/2"/>
                                          </p:val>
                                        </p:tav>
                                        <p:tav tm="100000">
                                          <p:val>
                                            <p:strVal val="#ppt_x"/>
                                          </p:val>
                                        </p:tav>
                                      </p:tavLst>
                                    </p:anim>
                                    <p:anim calcmode="lin" valueType="num">
                                      <p:cBhvr additive="base">
                                        <p:cTn id="43" dur="10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2" decel="100000" fill="hold" nodeType="withEffect">
                                  <p:stCondLst>
                                    <p:cond delay="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1000" fill="hold"/>
                                        <p:tgtEl>
                                          <p:spTgt spid="60"/>
                                        </p:tgtEl>
                                        <p:attrNameLst>
                                          <p:attrName>ppt_x</p:attrName>
                                        </p:attrNameLst>
                                      </p:cBhvr>
                                      <p:tavLst>
                                        <p:tav tm="0">
                                          <p:val>
                                            <p:strVal val="1+#ppt_w/2"/>
                                          </p:val>
                                        </p:tav>
                                        <p:tav tm="100000">
                                          <p:val>
                                            <p:strVal val="#ppt_x"/>
                                          </p:val>
                                        </p:tav>
                                      </p:tavLst>
                                    </p:anim>
                                    <p:anim calcmode="lin" valueType="num">
                                      <p:cBhvr additive="base">
                                        <p:cTn id="47" dur="1000" fill="hold"/>
                                        <p:tgtEl>
                                          <p:spTgt spid="60"/>
                                        </p:tgtEl>
                                        <p:attrNameLst>
                                          <p:attrName>ppt_y</p:attrName>
                                        </p:attrNameLst>
                                      </p:cBhvr>
                                      <p:tavLst>
                                        <p:tav tm="0">
                                          <p:val>
                                            <p:strVal val="#ppt_y"/>
                                          </p:val>
                                        </p:tav>
                                        <p:tav tm="100000">
                                          <p:val>
                                            <p:strVal val="#ppt_y"/>
                                          </p:val>
                                        </p:tav>
                                      </p:tavLst>
                                    </p:anim>
                                  </p:childTnLst>
                                </p:cTn>
                              </p:par>
                              <p:par>
                                <p:cTn id="48" presetID="2" presetClass="entr" presetSubtype="2" decel="100000"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1000" fill="hold"/>
                                        <p:tgtEl>
                                          <p:spTgt spid="61"/>
                                        </p:tgtEl>
                                        <p:attrNameLst>
                                          <p:attrName>ppt_x</p:attrName>
                                        </p:attrNameLst>
                                      </p:cBhvr>
                                      <p:tavLst>
                                        <p:tav tm="0">
                                          <p:val>
                                            <p:strVal val="1+#ppt_w/2"/>
                                          </p:val>
                                        </p:tav>
                                        <p:tav tm="100000">
                                          <p:val>
                                            <p:strVal val="#ppt_x"/>
                                          </p:val>
                                        </p:tav>
                                      </p:tavLst>
                                    </p:anim>
                                    <p:anim calcmode="lin" valueType="num">
                                      <p:cBhvr additive="base">
                                        <p:cTn id="51" dur="1000" fill="hold"/>
                                        <p:tgtEl>
                                          <p:spTgt spid="61"/>
                                        </p:tgtEl>
                                        <p:attrNameLst>
                                          <p:attrName>ppt_y</p:attrName>
                                        </p:attrNameLst>
                                      </p:cBhvr>
                                      <p:tavLst>
                                        <p:tav tm="0">
                                          <p:val>
                                            <p:strVal val="#ppt_y"/>
                                          </p:val>
                                        </p:tav>
                                        <p:tav tm="100000">
                                          <p:val>
                                            <p:strVal val="#ppt_y"/>
                                          </p:val>
                                        </p:tav>
                                      </p:tavLst>
                                    </p:anim>
                                  </p:childTnLst>
                                </p:cTn>
                              </p:par>
                              <p:par>
                                <p:cTn id="52" presetID="2" presetClass="entr" presetSubtype="8" decel="10000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1000" fill="hold"/>
                                        <p:tgtEl>
                                          <p:spTgt spid="62"/>
                                        </p:tgtEl>
                                        <p:attrNameLst>
                                          <p:attrName>ppt_x</p:attrName>
                                        </p:attrNameLst>
                                      </p:cBhvr>
                                      <p:tavLst>
                                        <p:tav tm="0">
                                          <p:val>
                                            <p:strVal val="0-#ppt_w/2"/>
                                          </p:val>
                                        </p:tav>
                                        <p:tav tm="100000">
                                          <p:val>
                                            <p:strVal val="#ppt_x"/>
                                          </p:val>
                                        </p:tav>
                                      </p:tavLst>
                                    </p:anim>
                                    <p:anim calcmode="lin" valueType="num">
                                      <p:cBhvr additive="base">
                                        <p:cTn id="55" dur="1000" fill="hold"/>
                                        <p:tgtEl>
                                          <p:spTgt spid="62"/>
                                        </p:tgtEl>
                                        <p:attrNameLst>
                                          <p:attrName>ppt_y</p:attrName>
                                        </p:attrNameLst>
                                      </p:cBhvr>
                                      <p:tavLst>
                                        <p:tav tm="0">
                                          <p:val>
                                            <p:strVal val="#ppt_y"/>
                                          </p:val>
                                        </p:tav>
                                        <p:tav tm="100000">
                                          <p:val>
                                            <p:strVal val="#ppt_y"/>
                                          </p:val>
                                        </p:tav>
                                      </p:tavLst>
                                    </p:anim>
                                  </p:childTnLst>
                                </p:cTn>
                              </p:par>
                              <p:par>
                                <p:cTn id="56" presetID="2" presetClass="entr" presetSubtype="8" decel="100000" fill="hold" nodeType="withEffect">
                                  <p:stCondLst>
                                    <p:cond delay="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1000" fill="hold"/>
                                        <p:tgtEl>
                                          <p:spTgt spid="63"/>
                                        </p:tgtEl>
                                        <p:attrNameLst>
                                          <p:attrName>ppt_x</p:attrName>
                                        </p:attrNameLst>
                                      </p:cBhvr>
                                      <p:tavLst>
                                        <p:tav tm="0">
                                          <p:val>
                                            <p:strVal val="0-#ppt_w/2"/>
                                          </p:val>
                                        </p:tav>
                                        <p:tav tm="100000">
                                          <p:val>
                                            <p:strVal val="#ppt_x"/>
                                          </p:val>
                                        </p:tav>
                                      </p:tavLst>
                                    </p:anim>
                                    <p:anim calcmode="lin" valueType="num">
                                      <p:cBhvr additive="base">
                                        <p:cTn id="59" dur="1000" fill="hold"/>
                                        <p:tgtEl>
                                          <p:spTgt spid="63"/>
                                        </p:tgtEl>
                                        <p:attrNameLst>
                                          <p:attrName>ppt_y</p:attrName>
                                        </p:attrNameLst>
                                      </p:cBhvr>
                                      <p:tavLst>
                                        <p:tav tm="0">
                                          <p:val>
                                            <p:strVal val="#ppt_y"/>
                                          </p:val>
                                        </p:tav>
                                        <p:tav tm="100000">
                                          <p:val>
                                            <p:strVal val="#ppt_y"/>
                                          </p:val>
                                        </p:tav>
                                      </p:tavLst>
                                    </p:anim>
                                  </p:childTnLst>
                                </p:cTn>
                              </p:par>
                              <p:par>
                                <p:cTn id="60" presetID="2" presetClass="entr" presetSubtype="8" decel="100000"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1000" fill="hold"/>
                                        <p:tgtEl>
                                          <p:spTgt spid="64"/>
                                        </p:tgtEl>
                                        <p:attrNameLst>
                                          <p:attrName>ppt_x</p:attrName>
                                        </p:attrNameLst>
                                      </p:cBhvr>
                                      <p:tavLst>
                                        <p:tav tm="0">
                                          <p:val>
                                            <p:strVal val="0-#ppt_w/2"/>
                                          </p:val>
                                        </p:tav>
                                        <p:tav tm="100000">
                                          <p:val>
                                            <p:strVal val="#ppt_x"/>
                                          </p:val>
                                        </p:tav>
                                      </p:tavLst>
                                    </p:anim>
                                    <p:anim calcmode="lin" valueType="num">
                                      <p:cBhvr additive="base">
                                        <p:cTn id="63" dur="1000" fill="hold"/>
                                        <p:tgtEl>
                                          <p:spTgt spid="64"/>
                                        </p:tgtEl>
                                        <p:attrNameLst>
                                          <p:attrName>ppt_y</p:attrName>
                                        </p:attrNameLst>
                                      </p:cBhvr>
                                      <p:tavLst>
                                        <p:tav tm="0">
                                          <p:val>
                                            <p:strVal val="#ppt_y"/>
                                          </p:val>
                                        </p:tav>
                                        <p:tav tm="100000">
                                          <p:val>
                                            <p:strVal val="#ppt_y"/>
                                          </p:val>
                                        </p:tav>
                                      </p:tavLst>
                                    </p:anim>
                                  </p:childTnLst>
                                </p:cTn>
                              </p:par>
                              <p:par>
                                <p:cTn id="64" presetID="2" presetClass="entr" presetSubtype="8" decel="100000" fill="hold" nodeType="withEffect">
                                  <p:stCondLst>
                                    <p:cond delay="0"/>
                                  </p:stCondLst>
                                  <p:childTnLst>
                                    <p:set>
                                      <p:cBhvr>
                                        <p:cTn id="65" dur="1" fill="hold">
                                          <p:stCondLst>
                                            <p:cond delay="0"/>
                                          </p:stCondLst>
                                        </p:cTn>
                                        <p:tgtEl>
                                          <p:spTgt spid="65"/>
                                        </p:tgtEl>
                                        <p:attrNameLst>
                                          <p:attrName>style.visibility</p:attrName>
                                        </p:attrNameLst>
                                      </p:cBhvr>
                                      <p:to>
                                        <p:strVal val="visible"/>
                                      </p:to>
                                    </p:set>
                                    <p:anim calcmode="lin" valueType="num">
                                      <p:cBhvr additive="base">
                                        <p:cTn id="66" dur="1000" fill="hold"/>
                                        <p:tgtEl>
                                          <p:spTgt spid="65"/>
                                        </p:tgtEl>
                                        <p:attrNameLst>
                                          <p:attrName>ppt_x</p:attrName>
                                        </p:attrNameLst>
                                      </p:cBhvr>
                                      <p:tavLst>
                                        <p:tav tm="0">
                                          <p:val>
                                            <p:strVal val="0-#ppt_w/2"/>
                                          </p:val>
                                        </p:tav>
                                        <p:tav tm="100000">
                                          <p:val>
                                            <p:strVal val="#ppt_x"/>
                                          </p:val>
                                        </p:tav>
                                      </p:tavLst>
                                    </p:anim>
                                    <p:anim calcmode="lin" valueType="num">
                                      <p:cBhvr additive="base">
                                        <p:cTn id="67" dur="1000" fill="hold"/>
                                        <p:tgtEl>
                                          <p:spTgt spid="65"/>
                                        </p:tgtEl>
                                        <p:attrNameLst>
                                          <p:attrName>ppt_y</p:attrName>
                                        </p:attrNameLst>
                                      </p:cBhvr>
                                      <p:tavLst>
                                        <p:tav tm="0">
                                          <p:val>
                                            <p:strVal val="#ppt_y"/>
                                          </p:val>
                                        </p:tav>
                                        <p:tav tm="100000">
                                          <p:val>
                                            <p:strVal val="#ppt_y"/>
                                          </p:val>
                                        </p:tav>
                                      </p:tavLst>
                                    </p:anim>
                                  </p:childTnLst>
                                </p:cTn>
                              </p:par>
                              <p:par>
                                <p:cTn id="68" presetID="2" presetClass="entr" presetSubtype="8" decel="100000" fill="hold" nodeType="with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1000" fill="hold"/>
                                        <p:tgtEl>
                                          <p:spTgt spid="66"/>
                                        </p:tgtEl>
                                        <p:attrNameLst>
                                          <p:attrName>ppt_x</p:attrName>
                                        </p:attrNameLst>
                                      </p:cBhvr>
                                      <p:tavLst>
                                        <p:tav tm="0">
                                          <p:val>
                                            <p:strVal val="0-#ppt_w/2"/>
                                          </p:val>
                                        </p:tav>
                                        <p:tav tm="100000">
                                          <p:val>
                                            <p:strVal val="#ppt_x"/>
                                          </p:val>
                                        </p:tav>
                                      </p:tavLst>
                                    </p:anim>
                                    <p:anim calcmode="lin" valueType="num">
                                      <p:cBhvr additive="base">
                                        <p:cTn id="71" dur="100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539CBF7B-745E-6FDB-D0F0-D404619B6A71}"/>
              </a:ext>
            </a:extLst>
          </p:cNvPr>
          <p:cNvSpPr txBox="1"/>
          <p:nvPr/>
        </p:nvSpPr>
        <p:spPr>
          <a:xfrm>
            <a:off x="5876975" y="3099860"/>
            <a:ext cx="3988622" cy="1877312"/>
          </a:xfrm>
          <a:prstGeom prst="rect">
            <a:avLst/>
          </a:prstGeom>
          <a:noFill/>
        </p:spPr>
        <p:txBody>
          <a:bodyPr wrap="square" lIns="0" tIns="0" rIns="0" bIns="0" rtlCol="0" anchor="t">
            <a:noAutofit/>
          </a:bodyPr>
          <a:lstStyle/>
          <a:p>
            <a:pPr defTabSz="1218987">
              <a:lnSpc>
                <a:spcPct val="110000"/>
              </a:lnSpc>
            </a:pPr>
            <a:r>
              <a:rPr lang="en-US" sz="1600">
                <a:solidFill>
                  <a:srgbClr val="FFFFFF"/>
                </a:solidFill>
                <a:latin typeface="Segoe UI"/>
                <a:ea typeface="+mn-lt"/>
                <a:cs typeface="Segoe UI"/>
              </a:rPr>
              <a:t>A foundation model is any model that is trained and adapted (e.g., fine-tuned) to a wide range of downstream tasks.</a:t>
            </a:r>
            <a:endParaRPr lang="en-US"/>
          </a:p>
          <a:p>
            <a:pPr defTabSz="1218987">
              <a:lnSpc>
                <a:spcPct val="110000"/>
              </a:lnSpc>
            </a:pPr>
            <a:endParaRPr lang="en-US" sz="1600">
              <a:solidFill>
                <a:schemeClr val="bg1"/>
              </a:solidFill>
              <a:latin typeface="Segoe UI"/>
              <a:cs typeface="Arial" pitchFamily="34" charset="0"/>
            </a:endParaRPr>
          </a:p>
          <a:p>
            <a:pPr defTabSz="1218987">
              <a:lnSpc>
                <a:spcPct val="110000"/>
              </a:lnSpc>
            </a:pPr>
            <a:r>
              <a:rPr lang="en-US" sz="1600">
                <a:solidFill>
                  <a:schemeClr val="bg1"/>
                </a:solidFill>
                <a:latin typeface="Segoe UI"/>
                <a:ea typeface="+mn-lt"/>
                <a:cs typeface="Segoe UI"/>
              </a:rPr>
              <a:t>Foundation models are super-smart assistants that can understand and interpret languages like humans.</a:t>
            </a:r>
            <a:endParaRPr lang="en-US">
              <a:solidFill>
                <a:schemeClr val="bg1"/>
              </a:solidFill>
            </a:endParaRPr>
          </a:p>
          <a:p>
            <a:pPr defTabSz="1218987">
              <a:lnSpc>
                <a:spcPct val="110000"/>
              </a:lnSpc>
            </a:pPr>
            <a:endParaRPr lang="en-US" sz="1600">
              <a:solidFill>
                <a:schemeClr val="bg1"/>
              </a:solidFill>
              <a:latin typeface="Segoe UI"/>
              <a:cs typeface="Arial" pitchFamily="34" charset="0"/>
            </a:endParaRPr>
          </a:p>
        </p:txBody>
      </p:sp>
      <p:sp>
        <p:nvSpPr>
          <p:cNvPr id="25" name="TextBox 24">
            <a:extLst>
              <a:ext uri="{FF2B5EF4-FFF2-40B4-BE49-F238E27FC236}">
                <a16:creationId xmlns:a16="http://schemas.microsoft.com/office/drawing/2014/main" id="{067F11D4-A30C-78A1-FD8F-D730210954C9}"/>
              </a:ext>
            </a:extLst>
          </p:cNvPr>
          <p:cNvSpPr txBox="1"/>
          <p:nvPr/>
        </p:nvSpPr>
        <p:spPr>
          <a:xfrm>
            <a:off x="5876150" y="1429851"/>
            <a:ext cx="4990771" cy="1433563"/>
          </a:xfrm>
          <a:prstGeom prst="rect">
            <a:avLst/>
          </a:prstGeom>
          <a:noFill/>
          <a:effectLst/>
        </p:spPr>
        <p:txBody>
          <a:bodyPr wrap="square" lIns="0" tIns="0" rIns="0" bIns="0" rtlCol="0" anchor="b">
            <a:noAutofit/>
          </a:bodyPr>
          <a:lstStyle/>
          <a:p>
            <a:pPr defTabSz="1218987">
              <a:lnSpc>
                <a:spcPct val="110000"/>
              </a:lnSpc>
            </a:pPr>
            <a:r>
              <a:rPr lang="en-US" sz="4000">
                <a:solidFill>
                  <a:schemeClr val="bg1"/>
                </a:solidFill>
                <a:latin typeface="Segoe UI Black"/>
                <a:ea typeface="Segoe UI Black"/>
                <a:cs typeface="Arial"/>
              </a:rPr>
              <a:t>What are</a:t>
            </a:r>
          </a:p>
          <a:p>
            <a:pPr defTabSz="1218987">
              <a:lnSpc>
                <a:spcPct val="110000"/>
              </a:lnSpc>
            </a:pPr>
            <a:r>
              <a:rPr lang="en-US" sz="4000">
                <a:solidFill>
                  <a:srgbClr val="06508D"/>
                </a:solidFill>
                <a:latin typeface="Segoe UI Black"/>
                <a:ea typeface="Segoe UI Black"/>
                <a:cs typeface="Arial"/>
              </a:rPr>
              <a:t>Foundation </a:t>
            </a:r>
          </a:p>
          <a:p>
            <a:pPr defTabSz="1218987">
              <a:lnSpc>
                <a:spcPct val="110000"/>
              </a:lnSpc>
            </a:pPr>
            <a:r>
              <a:rPr lang="en-US" sz="4000">
                <a:solidFill>
                  <a:srgbClr val="06508D"/>
                </a:solidFill>
                <a:latin typeface="Segoe UI Black"/>
                <a:ea typeface="Segoe UI Black"/>
                <a:cs typeface="Arial"/>
              </a:rPr>
              <a:t>Models </a:t>
            </a:r>
            <a:r>
              <a:rPr lang="en-US" sz="4000">
                <a:solidFill>
                  <a:schemeClr val="bg1"/>
                </a:solidFill>
                <a:latin typeface="Segoe UI Black"/>
                <a:ea typeface="Segoe UI Black"/>
                <a:cs typeface="Arial"/>
              </a:rPr>
              <a:t>?</a:t>
            </a:r>
            <a:endParaRPr lang="en-US">
              <a:solidFill>
                <a:schemeClr val="bg1"/>
              </a:solidFill>
            </a:endParaRPr>
          </a:p>
        </p:txBody>
      </p:sp>
      <p:sp>
        <p:nvSpPr>
          <p:cNvPr id="28"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ABE71CD-65E2-44F1-A3BA-097E5929FDBE}"/>
              </a:ext>
            </a:extLst>
          </p:cNvPr>
          <p:cNvGrpSpPr/>
          <p:nvPr/>
        </p:nvGrpSpPr>
        <p:grpSpPr>
          <a:xfrm flipH="1">
            <a:off x="10936161" y="0"/>
            <a:ext cx="1255839" cy="1255839"/>
            <a:chOff x="0" y="0"/>
            <a:chExt cx="1255839" cy="1255839"/>
          </a:xfrm>
        </p:grpSpPr>
        <p:grpSp>
          <p:nvGrpSpPr>
            <p:cNvPr id="30" name="Group 29">
              <a:extLst>
                <a:ext uri="{FF2B5EF4-FFF2-40B4-BE49-F238E27FC236}">
                  <a16:creationId xmlns:a16="http://schemas.microsoft.com/office/drawing/2014/main" id="{5ED2A4E8-BC18-4CFA-A5BF-3EF2A38F10EF}"/>
                </a:ext>
              </a:extLst>
            </p:cNvPr>
            <p:cNvGrpSpPr/>
            <p:nvPr/>
          </p:nvGrpSpPr>
          <p:grpSpPr>
            <a:xfrm flipH="1">
              <a:off x="0" y="0"/>
              <a:ext cx="1014412" cy="1014349"/>
              <a:chOff x="11177587" y="0"/>
              <a:chExt cx="1014412" cy="1014349"/>
            </a:xfrm>
            <a:solidFill>
              <a:schemeClr val="accent2"/>
            </a:solidFill>
          </p:grpSpPr>
          <p:sp>
            <p:nvSpPr>
              <p:cNvPr id="32" name="Freeform: Shape 21">
                <a:extLst>
                  <a:ext uri="{FF2B5EF4-FFF2-40B4-BE49-F238E27FC236}">
                    <a16:creationId xmlns:a16="http://schemas.microsoft.com/office/drawing/2014/main"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rgbClr val="51BBD1"/>
                </a:solidFill>
                <a:prstDash val="solid"/>
                <a:miter/>
              </a:ln>
            </p:spPr>
            <p:txBody>
              <a:bodyPr rtlCol="0" anchor="ctr"/>
              <a:lstStyle/>
              <a:p>
                <a:endParaRPr lang="en-US"/>
              </a:p>
            </p:txBody>
          </p:sp>
          <p:sp>
            <p:nvSpPr>
              <p:cNvPr id="33" name="Freeform: Shape 22">
                <a:extLst>
                  <a:ext uri="{FF2B5EF4-FFF2-40B4-BE49-F238E27FC236}">
                    <a16:creationId xmlns:a16="http://schemas.microsoft.com/office/drawing/2014/main"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rgbClr val="51BBD1"/>
              </a:solidFill>
              <a:ln w="6350" cap="flat">
                <a:noFill/>
                <a:prstDash val="solid"/>
                <a:miter/>
              </a:ln>
            </p:spPr>
            <p:txBody>
              <a:bodyPr rtlCol="0" anchor="ctr"/>
              <a:lstStyle/>
              <a:p>
                <a:endParaRPr lang="en-US"/>
              </a:p>
            </p:txBody>
          </p:sp>
        </p:grpSp>
        <p:sp>
          <p:nvSpPr>
            <p:cNvPr id="31" name="Freeform: Shape 20">
              <a:extLst>
                <a:ext uri="{FF2B5EF4-FFF2-40B4-BE49-F238E27FC236}">
                  <a16:creationId xmlns:a16="http://schemas.microsoft.com/office/drawing/2014/main"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bg1"/>
            </a:solidFill>
            <a:ln w="6350" cap="flat">
              <a:noFill/>
              <a:prstDash val="solid"/>
              <a:miter/>
            </a:ln>
          </p:spPr>
          <p:txBody>
            <a:bodyPr rtlCol="0" anchor="ctr"/>
            <a:lstStyle/>
            <a:p>
              <a:endParaRPr lang="en-US"/>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06" y="1014349"/>
            <a:ext cx="4876800" cy="4876800"/>
          </a:xfrm>
          <a:prstGeom prst="rect">
            <a:avLst/>
          </a:prstGeom>
        </p:spPr>
      </p:pic>
    </p:spTree>
    <p:extLst>
      <p:ext uri="{BB962C8B-B14F-4D97-AF65-F5344CB8AC3E}">
        <p14:creationId xmlns:p14="http://schemas.microsoft.com/office/powerpoint/2010/main" val="15436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4" presetClass="entr" presetSubtype="1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randombar(horizont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539CBF7B-745E-6FDB-D0F0-D404619B6A71}"/>
              </a:ext>
            </a:extLst>
          </p:cNvPr>
          <p:cNvSpPr txBox="1"/>
          <p:nvPr/>
        </p:nvSpPr>
        <p:spPr>
          <a:xfrm>
            <a:off x="5876975" y="3099860"/>
            <a:ext cx="3988622" cy="1877312"/>
          </a:xfrm>
          <a:prstGeom prst="rect">
            <a:avLst/>
          </a:prstGeom>
          <a:noFill/>
        </p:spPr>
        <p:txBody>
          <a:bodyPr wrap="square" lIns="0" tIns="0" rIns="0" bIns="0" rtlCol="0" anchor="t">
            <a:noAutofit/>
          </a:bodyPr>
          <a:lstStyle/>
          <a:p>
            <a:pPr defTabSz="1218987">
              <a:lnSpc>
                <a:spcPct val="110000"/>
              </a:lnSpc>
            </a:pPr>
            <a:r>
              <a:rPr lang="en-US" sz="1600">
                <a:solidFill>
                  <a:srgbClr val="FFFFFF"/>
                </a:solidFill>
                <a:latin typeface="Segoe UI"/>
                <a:cs typeface="Segoe UI"/>
              </a:rPr>
              <a:t>LLMs serve as foundation models but they are a fine-tuned version of foundation models.</a:t>
            </a:r>
            <a:endParaRPr lang="en-US"/>
          </a:p>
          <a:p>
            <a:pPr defTabSz="1218987">
              <a:lnSpc>
                <a:spcPct val="110000"/>
              </a:lnSpc>
            </a:pPr>
            <a:endParaRPr lang="en-US" sz="1600">
              <a:solidFill>
                <a:schemeClr val="bg1"/>
              </a:solidFill>
              <a:latin typeface="Segoe UI"/>
              <a:cs typeface="Arial" pitchFamily="34" charset="0"/>
            </a:endParaRPr>
          </a:p>
          <a:p>
            <a:pPr defTabSz="1218987">
              <a:lnSpc>
                <a:spcPct val="110000"/>
              </a:lnSpc>
            </a:pPr>
            <a:r>
              <a:rPr lang="en-US" sz="1600">
                <a:solidFill>
                  <a:srgbClr val="FFFFFF"/>
                </a:solidFill>
                <a:latin typeface="Segoe UI"/>
                <a:cs typeface="Segoe UI"/>
              </a:rPr>
              <a:t>LLMs use various techniques, including attention mechanisms, transformers, and neural networks, to process the input or a prompt and generate an output.</a:t>
            </a:r>
            <a:endParaRPr lang="en-US"/>
          </a:p>
          <a:p>
            <a:pPr defTabSz="1218987">
              <a:lnSpc>
                <a:spcPct val="110000"/>
              </a:lnSpc>
            </a:pPr>
            <a:endParaRPr lang="en-US" sz="1600">
              <a:solidFill>
                <a:schemeClr val="bg1"/>
              </a:solidFill>
              <a:latin typeface="Segoe UI"/>
              <a:cs typeface="Arial" pitchFamily="34" charset="0"/>
            </a:endParaRPr>
          </a:p>
        </p:txBody>
      </p:sp>
      <p:sp>
        <p:nvSpPr>
          <p:cNvPr id="25" name="TextBox 24">
            <a:extLst>
              <a:ext uri="{FF2B5EF4-FFF2-40B4-BE49-F238E27FC236}">
                <a16:creationId xmlns:a16="http://schemas.microsoft.com/office/drawing/2014/main" id="{067F11D4-A30C-78A1-FD8F-D730210954C9}"/>
              </a:ext>
            </a:extLst>
          </p:cNvPr>
          <p:cNvSpPr txBox="1"/>
          <p:nvPr/>
        </p:nvSpPr>
        <p:spPr>
          <a:xfrm>
            <a:off x="5876150" y="1429851"/>
            <a:ext cx="4990771" cy="1433563"/>
          </a:xfrm>
          <a:prstGeom prst="rect">
            <a:avLst/>
          </a:prstGeom>
          <a:noFill/>
          <a:effectLst/>
        </p:spPr>
        <p:txBody>
          <a:bodyPr wrap="square" lIns="0" tIns="0" rIns="0" bIns="0" rtlCol="0" anchor="b">
            <a:noAutofit/>
          </a:bodyPr>
          <a:lstStyle/>
          <a:p>
            <a:pPr defTabSz="1218987">
              <a:lnSpc>
                <a:spcPct val="110000"/>
              </a:lnSpc>
            </a:pPr>
            <a:r>
              <a:rPr lang="en-US" sz="4000">
                <a:solidFill>
                  <a:schemeClr val="bg1"/>
                </a:solidFill>
                <a:latin typeface="Segoe UI Black"/>
                <a:ea typeface="Segoe UI Black"/>
                <a:cs typeface="Arial"/>
              </a:rPr>
              <a:t>What are</a:t>
            </a:r>
            <a:endParaRPr lang="en-US" sz="4000">
              <a:solidFill>
                <a:schemeClr val="bg1"/>
              </a:solidFill>
              <a:latin typeface="Segoe UI Black" panose="020B0A02040204020203" pitchFamily="34" charset="0"/>
              <a:ea typeface="Segoe UI Black" panose="020B0A02040204020203" pitchFamily="34" charset="0"/>
              <a:cs typeface="Arial" pitchFamily="34" charset="0"/>
            </a:endParaRPr>
          </a:p>
          <a:p>
            <a:pPr defTabSz="1218987">
              <a:lnSpc>
                <a:spcPct val="110000"/>
              </a:lnSpc>
            </a:pPr>
            <a:r>
              <a:rPr lang="en-US" sz="4000">
                <a:solidFill>
                  <a:srgbClr val="06508D"/>
                </a:solidFill>
                <a:latin typeface="Segoe UI Black" panose="020B0A02040204020203" pitchFamily="34" charset="0"/>
                <a:ea typeface="Segoe UI Black" panose="020B0A02040204020203" pitchFamily="34" charset="0"/>
                <a:cs typeface="Arial" pitchFamily="34" charset="0"/>
              </a:rPr>
              <a:t>Large Language Models </a:t>
            </a:r>
            <a:r>
              <a:rPr lang="en-US" sz="4000">
                <a:solidFill>
                  <a:schemeClr val="bg1"/>
                </a:solidFill>
                <a:latin typeface="Segoe UI Black" panose="020B0A02040204020203" pitchFamily="34" charset="0"/>
                <a:ea typeface="Segoe UI Black" panose="020B0A02040204020203" pitchFamily="34" charset="0"/>
                <a:cs typeface="Arial" pitchFamily="34" charset="0"/>
              </a:rPr>
              <a:t>?</a:t>
            </a:r>
          </a:p>
        </p:txBody>
      </p:sp>
      <p:pic>
        <p:nvPicPr>
          <p:cNvPr id="26" name="Graphic 10">
            <a:extLst>
              <a:ext uri="{FF2B5EF4-FFF2-40B4-BE49-F238E27FC236}">
                <a16:creationId xmlns:a16="http://schemas.microsoft.com/office/drawing/2014/main" id="{E4D7E6CD-1743-4B6C-B4E3-CC1D0E8677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294" y="3667182"/>
            <a:ext cx="3139735" cy="3606538"/>
          </a:xfrm>
          <a:prstGeom prst="rect">
            <a:avLst/>
          </a:prstGeom>
        </p:spPr>
      </p:pic>
      <p:pic>
        <p:nvPicPr>
          <p:cNvPr id="27" name="Graphic 12">
            <a:extLst>
              <a:ext uri="{FF2B5EF4-FFF2-40B4-BE49-F238E27FC236}">
                <a16:creationId xmlns:a16="http://schemas.microsoft.com/office/drawing/2014/main" id="{48A4E8AC-4FF4-4A47-86FD-7CD0566E05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0490" y="-727468"/>
            <a:ext cx="2947898" cy="4501778"/>
          </a:xfrm>
          <a:prstGeom prst="rect">
            <a:avLst/>
          </a:prstGeom>
        </p:spPr>
      </p:pic>
      <p:sp>
        <p:nvSpPr>
          <p:cNvPr id="28"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ABE71CD-65E2-44F1-A3BA-097E5929FDBE}"/>
              </a:ext>
            </a:extLst>
          </p:cNvPr>
          <p:cNvGrpSpPr/>
          <p:nvPr/>
        </p:nvGrpSpPr>
        <p:grpSpPr>
          <a:xfrm flipH="1">
            <a:off x="10936161" y="0"/>
            <a:ext cx="1255839" cy="1255839"/>
            <a:chOff x="0" y="0"/>
            <a:chExt cx="1255839" cy="1255839"/>
          </a:xfrm>
        </p:grpSpPr>
        <p:grpSp>
          <p:nvGrpSpPr>
            <p:cNvPr id="30" name="Group 29">
              <a:extLst>
                <a:ext uri="{FF2B5EF4-FFF2-40B4-BE49-F238E27FC236}">
                  <a16:creationId xmlns:a16="http://schemas.microsoft.com/office/drawing/2014/main" id="{5ED2A4E8-BC18-4CFA-A5BF-3EF2A38F10EF}"/>
                </a:ext>
              </a:extLst>
            </p:cNvPr>
            <p:cNvGrpSpPr/>
            <p:nvPr/>
          </p:nvGrpSpPr>
          <p:grpSpPr>
            <a:xfrm flipH="1">
              <a:off x="0" y="0"/>
              <a:ext cx="1014412" cy="1014349"/>
              <a:chOff x="11177587" y="0"/>
              <a:chExt cx="1014412" cy="1014349"/>
            </a:xfrm>
            <a:solidFill>
              <a:schemeClr val="accent2"/>
            </a:solidFill>
          </p:grpSpPr>
          <p:sp>
            <p:nvSpPr>
              <p:cNvPr id="32" name="Freeform: Shape 21">
                <a:extLst>
                  <a:ext uri="{FF2B5EF4-FFF2-40B4-BE49-F238E27FC236}">
                    <a16:creationId xmlns:a16="http://schemas.microsoft.com/office/drawing/2014/main"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rgbClr val="51BBD1"/>
                </a:solidFill>
                <a:prstDash val="solid"/>
                <a:miter/>
              </a:ln>
            </p:spPr>
            <p:txBody>
              <a:bodyPr rtlCol="0" anchor="ctr"/>
              <a:lstStyle/>
              <a:p>
                <a:endParaRPr lang="en-US"/>
              </a:p>
            </p:txBody>
          </p:sp>
          <p:sp>
            <p:nvSpPr>
              <p:cNvPr id="33" name="Freeform: Shape 22">
                <a:extLst>
                  <a:ext uri="{FF2B5EF4-FFF2-40B4-BE49-F238E27FC236}">
                    <a16:creationId xmlns:a16="http://schemas.microsoft.com/office/drawing/2014/main"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rgbClr val="51BBD1"/>
              </a:solidFill>
              <a:ln w="6350" cap="flat">
                <a:noFill/>
                <a:prstDash val="solid"/>
                <a:miter/>
              </a:ln>
            </p:spPr>
            <p:txBody>
              <a:bodyPr rtlCol="0" anchor="ctr"/>
              <a:lstStyle/>
              <a:p>
                <a:endParaRPr lang="en-US"/>
              </a:p>
            </p:txBody>
          </p:sp>
        </p:grpSp>
        <p:sp>
          <p:nvSpPr>
            <p:cNvPr id="31" name="Freeform: Shape 20">
              <a:extLst>
                <a:ext uri="{FF2B5EF4-FFF2-40B4-BE49-F238E27FC236}">
                  <a16:creationId xmlns:a16="http://schemas.microsoft.com/office/drawing/2014/main"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bg1"/>
            </a:solid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15527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4" presetClass="entr" presetSubtype="10" fill="hold"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randombar(horizontal)">
                                      <p:cBhvr>
                                        <p:cTn id="14" dur="200"/>
                                        <p:tgtEl>
                                          <p:spTgt spid="27"/>
                                        </p:tgtEl>
                                      </p:cBhvr>
                                    </p:animEffect>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randombar(horizontal)">
                                      <p:cBhvr>
                                        <p:cTn id="18"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3DA658D-7D04-B924-B986-3B9846C386D6}"/>
              </a:ext>
            </a:extLst>
          </p:cNvPr>
          <p:cNvSpPr txBox="1"/>
          <p:nvPr/>
        </p:nvSpPr>
        <p:spPr>
          <a:xfrm>
            <a:off x="648353" y="555171"/>
            <a:ext cx="4845654" cy="1240972"/>
          </a:xfrm>
          <a:prstGeom prst="rect">
            <a:avLst/>
          </a:prstGeom>
          <a:noFill/>
        </p:spPr>
        <p:txBody>
          <a:bodyPr wrap="square" lIns="0" tIns="0" rIns="0" bIns="0" rtlCol="0" anchor="t">
            <a:noAutofit/>
          </a:bodyPr>
          <a:lstStyle/>
          <a:p>
            <a:r>
              <a:rPr lang="en-US" sz="4000" dirty="0">
                <a:solidFill>
                  <a:srgbClr val="06508D"/>
                </a:solidFill>
                <a:latin typeface="Segoe UI Black"/>
                <a:ea typeface="Segoe UI Black"/>
              </a:rPr>
              <a:t>L</a:t>
            </a:r>
            <a:r>
              <a:rPr lang="en-US" sz="4000" dirty="0">
                <a:solidFill>
                  <a:srgbClr val="06508D"/>
                </a:solidFill>
                <a:latin typeface="Segoe UI Black"/>
                <a:ea typeface="Segoe UI Black"/>
                <a:cs typeface="Calibri"/>
              </a:rPr>
              <a:t>imitations</a:t>
            </a:r>
            <a:r>
              <a:rPr lang="en-US" sz="4000" dirty="0">
                <a:solidFill>
                  <a:srgbClr val="06508D"/>
                </a:solidFill>
                <a:latin typeface="Segoe UI Black"/>
                <a:ea typeface="Segoe UI Black"/>
              </a:rPr>
              <a:t> </a:t>
            </a:r>
            <a:r>
              <a:rPr lang="en-US" sz="4000" dirty="0">
                <a:solidFill>
                  <a:schemeClr val="bg1"/>
                </a:solidFill>
                <a:latin typeface="Segoe UI Black"/>
                <a:ea typeface="Segoe UI Black"/>
              </a:rPr>
              <a:t>in LLM</a:t>
            </a:r>
          </a:p>
        </p:txBody>
      </p:sp>
      <p:sp>
        <p:nvSpPr>
          <p:cNvPr id="5" name="TextBox 4">
            <a:extLst>
              <a:ext uri="{FF2B5EF4-FFF2-40B4-BE49-F238E27FC236}">
                <a16:creationId xmlns:a16="http://schemas.microsoft.com/office/drawing/2014/main" id="{E9F6B6BF-3E43-FAEF-B402-9825352C2951}"/>
              </a:ext>
            </a:extLst>
          </p:cNvPr>
          <p:cNvSpPr txBox="1"/>
          <p:nvPr/>
        </p:nvSpPr>
        <p:spPr>
          <a:xfrm>
            <a:off x="648353" y="1408290"/>
            <a:ext cx="5005430" cy="927896"/>
          </a:xfrm>
          <a:prstGeom prst="rect">
            <a:avLst/>
          </a:prstGeom>
          <a:noFill/>
        </p:spPr>
        <p:txBody>
          <a:bodyPr wrap="square" lIns="0" tIns="0" rIns="0" bIns="0" anchor="t">
            <a:noAutofit/>
          </a:bodyPr>
          <a:lstStyle/>
          <a:p>
            <a:pPr>
              <a:lnSpc>
                <a:spcPct val="110000"/>
              </a:lnSpc>
            </a:pPr>
            <a:r>
              <a:rPr lang="en-US" dirty="0">
                <a:solidFill>
                  <a:schemeClr val="bg1"/>
                </a:solidFill>
                <a:ea typeface="+mn-lt"/>
                <a:cs typeface="+mn-lt"/>
              </a:rPr>
              <a:t>In this slide, we'll explore the key </a:t>
            </a:r>
            <a:r>
              <a:rPr lang="en-US" dirty="0">
                <a:solidFill>
                  <a:schemeClr val="bg1"/>
                </a:solidFill>
                <a:ea typeface="Segoe UI Black"/>
                <a:cs typeface="+mn-lt"/>
              </a:rPr>
              <a:t>Limitations</a:t>
            </a:r>
            <a:r>
              <a:rPr lang="en-US" dirty="0">
                <a:solidFill>
                  <a:schemeClr val="bg1"/>
                </a:solidFill>
                <a:latin typeface="Calibri"/>
                <a:ea typeface="Segoe UI Black"/>
                <a:cs typeface="+mn-lt"/>
              </a:rPr>
              <a:t> </a:t>
            </a:r>
            <a:r>
              <a:rPr lang="en-US" dirty="0">
                <a:solidFill>
                  <a:schemeClr val="bg1"/>
                </a:solidFill>
                <a:ea typeface="+mn-lt"/>
                <a:cs typeface="+mn-lt"/>
              </a:rPr>
              <a:t>faced by Large Language Models (LLMs) in their most basic.</a:t>
            </a:r>
            <a:endParaRPr lang="en-US" dirty="0">
              <a:solidFill>
                <a:schemeClr val="bg1"/>
              </a:solidFill>
              <a:cs typeface="Calibri"/>
            </a:endParaRPr>
          </a:p>
        </p:txBody>
      </p:sp>
      <p:grpSp>
        <p:nvGrpSpPr>
          <p:cNvPr id="7" name="Group 6">
            <a:extLst>
              <a:ext uri="{FF2B5EF4-FFF2-40B4-BE49-F238E27FC236}">
                <a16:creationId xmlns:a16="http://schemas.microsoft.com/office/drawing/2014/main" id="{B7A7A484-D981-DD54-0D5E-21BFECB43BCD}"/>
              </a:ext>
            </a:extLst>
          </p:cNvPr>
          <p:cNvGrpSpPr/>
          <p:nvPr/>
        </p:nvGrpSpPr>
        <p:grpSpPr>
          <a:xfrm>
            <a:off x="4776572" y="2756692"/>
            <a:ext cx="2939048" cy="717435"/>
            <a:chOff x="4776572" y="2424538"/>
            <a:chExt cx="2939048" cy="717435"/>
          </a:xfrm>
        </p:grpSpPr>
        <p:sp>
          <p:nvSpPr>
            <p:cNvPr id="12" name="TextBox 11">
              <a:extLst>
                <a:ext uri="{FF2B5EF4-FFF2-40B4-BE49-F238E27FC236}">
                  <a16:creationId xmlns:a16="http://schemas.microsoft.com/office/drawing/2014/main" id="{A29BB19D-0FD0-4D8D-C2DE-BE7584DD2CE4}"/>
                </a:ext>
              </a:extLst>
            </p:cNvPr>
            <p:cNvSpPr txBox="1"/>
            <p:nvPr/>
          </p:nvSpPr>
          <p:spPr>
            <a:xfrm>
              <a:off x="5813078" y="2622970"/>
              <a:ext cx="1902542" cy="300256"/>
            </a:xfrm>
            <a:prstGeom prst="rect">
              <a:avLst/>
            </a:prstGeom>
            <a:noFill/>
          </p:spPr>
          <p:txBody>
            <a:bodyPr wrap="square" lIns="0" tIns="0" rIns="0" bIns="0" rtlCol="0" anchor="b">
              <a:noAutofit/>
            </a:bodyPr>
            <a:lstStyle/>
            <a:p>
              <a:r>
                <a:rPr lang="en-US">
                  <a:solidFill>
                    <a:schemeClr val="bg1"/>
                  </a:solidFill>
                  <a:cs typeface="Calibri"/>
                </a:rPr>
                <a:t>Data</a:t>
              </a:r>
            </a:p>
          </p:txBody>
        </p:sp>
        <p:sp>
          <p:nvSpPr>
            <p:cNvPr id="9" name="Rectangle: Rounded Corners 10">
              <a:extLst>
                <a:ext uri="{FF2B5EF4-FFF2-40B4-BE49-F238E27FC236}">
                  <a16:creationId xmlns:a16="http://schemas.microsoft.com/office/drawing/2014/main" id="{6F2C1FD1-4A5A-5F44-5F40-945B87BF57EF}"/>
                </a:ext>
              </a:extLst>
            </p:cNvPr>
            <p:cNvSpPr/>
            <p:nvPr/>
          </p:nvSpPr>
          <p:spPr>
            <a:xfrm>
              <a:off x="4776572" y="2424538"/>
              <a:ext cx="717435" cy="717435"/>
            </a:xfrm>
            <a:prstGeom prst="roundRect">
              <a:avLst/>
            </a:prstGeom>
            <a:gradFill>
              <a:gsLst>
                <a:gs pos="0">
                  <a:schemeClr val="accent1">
                    <a:lumMod val="75000"/>
                  </a:schemeClr>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11" descr="Board Of Directors outline">
              <a:extLst>
                <a:ext uri="{FF2B5EF4-FFF2-40B4-BE49-F238E27FC236}">
                  <a16:creationId xmlns:a16="http://schemas.microsoft.com/office/drawing/2014/main" id="{77636B13-D87D-4441-F660-5A99104CC74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93464" y="2541430"/>
              <a:ext cx="483650" cy="483650"/>
            </a:xfrm>
            <a:prstGeom prst="rect">
              <a:avLst/>
            </a:prstGeom>
          </p:spPr>
        </p:pic>
      </p:grpSp>
      <p:grpSp>
        <p:nvGrpSpPr>
          <p:cNvPr id="13" name="Group 12">
            <a:extLst>
              <a:ext uri="{FF2B5EF4-FFF2-40B4-BE49-F238E27FC236}">
                <a16:creationId xmlns:a16="http://schemas.microsoft.com/office/drawing/2014/main" id="{5CA1B115-EA08-2C9E-9657-A3B9894E0459}"/>
              </a:ext>
            </a:extLst>
          </p:cNvPr>
          <p:cNvGrpSpPr/>
          <p:nvPr/>
        </p:nvGrpSpPr>
        <p:grpSpPr>
          <a:xfrm>
            <a:off x="8071950" y="2756692"/>
            <a:ext cx="2950975" cy="717435"/>
            <a:chOff x="8071950" y="2424538"/>
            <a:chExt cx="2950975" cy="717435"/>
          </a:xfrm>
        </p:grpSpPr>
        <p:sp>
          <p:nvSpPr>
            <p:cNvPr id="18" name="TextBox 17">
              <a:extLst>
                <a:ext uri="{FF2B5EF4-FFF2-40B4-BE49-F238E27FC236}">
                  <a16:creationId xmlns:a16="http://schemas.microsoft.com/office/drawing/2014/main" id="{FEB14181-1BC9-C93B-21F4-080C698E0A58}"/>
                </a:ext>
              </a:extLst>
            </p:cNvPr>
            <p:cNvSpPr txBox="1"/>
            <p:nvPr/>
          </p:nvSpPr>
          <p:spPr>
            <a:xfrm>
              <a:off x="9120383" y="2622970"/>
              <a:ext cx="1902542" cy="300256"/>
            </a:xfrm>
            <a:prstGeom prst="rect">
              <a:avLst/>
            </a:prstGeom>
            <a:noFill/>
          </p:spPr>
          <p:txBody>
            <a:bodyPr wrap="square" lIns="0" tIns="0" rIns="0" bIns="0" rtlCol="0" anchor="b">
              <a:noAutofit/>
            </a:bodyPr>
            <a:lstStyle/>
            <a:p>
              <a:r>
                <a:rPr lang="en-US" dirty="0">
                  <a:solidFill>
                    <a:schemeClr val="bg1"/>
                  </a:solidFill>
                  <a:ea typeface="+mn-lt"/>
                  <a:cs typeface="+mn-lt"/>
                </a:rPr>
                <a:t>Accuracy of outputs </a:t>
              </a:r>
              <a:endParaRPr lang="en-US" dirty="0"/>
            </a:p>
          </p:txBody>
        </p:sp>
        <p:sp>
          <p:nvSpPr>
            <p:cNvPr id="15" name="Rectangle: Rounded Corners 16">
              <a:extLst>
                <a:ext uri="{FF2B5EF4-FFF2-40B4-BE49-F238E27FC236}">
                  <a16:creationId xmlns:a16="http://schemas.microsoft.com/office/drawing/2014/main" id="{CDE6BA19-540E-0904-23A4-C33182700ED0}"/>
                </a:ext>
              </a:extLst>
            </p:cNvPr>
            <p:cNvSpPr/>
            <p:nvPr/>
          </p:nvSpPr>
          <p:spPr>
            <a:xfrm>
              <a:off x="8071950" y="2424538"/>
              <a:ext cx="717435" cy="717435"/>
            </a:xfrm>
            <a:prstGeom prst="roundRect">
              <a:avLst/>
            </a:prstGeom>
            <a:gradFill>
              <a:gsLst>
                <a:gs pos="0">
                  <a:schemeClr val="accent1">
                    <a:lumMod val="75000"/>
                  </a:schemeClr>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7" descr="Briefcase outline">
              <a:extLst>
                <a:ext uri="{FF2B5EF4-FFF2-40B4-BE49-F238E27FC236}">
                  <a16:creationId xmlns:a16="http://schemas.microsoft.com/office/drawing/2014/main" id="{3C3F4CDA-60D1-BAB1-8B70-8F62F2382E2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88842" y="2541430"/>
              <a:ext cx="483650" cy="483650"/>
            </a:xfrm>
            <a:prstGeom prst="rect">
              <a:avLst/>
            </a:prstGeom>
          </p:spPr>
        </p:pic>
      </p:grpSp>
      <p:grpSp>
        <p:nvGrpSpPr>
          <p:cNvPr id="19" name="Group 18">
            <a:extLst>
              <a:ext uri="{FF2B5EF4-FFF2-40B4-BE49-F238E27FC236}">
                <a16:creationId xmlns:a16="http://schemas.microsoft.com/office/drawing/2014/main" id="{0F833FDE-76A0-0BE3-56E1-C92E9F837191}"/>
              </a:ext>
            </a:extLst>
          </p:cNvPr>
          <p:cNvGrpSpPr/>
          <p:nvPr/>
        </p:nvGrpSpPr>
        <p:grpSpPr>
          <a:xfrm>
            <a:off x="4776572" y="3917963"/>
            <a:ext cx="3114894" cy="717435"/>
            <a:chOff x="4776572" y="4211040"/>
            <a:chExt cx="3114894" cy="717435"/>
          </a:xfrm>
        </p:grpSpPr>
        <p:sp>
          <p:nvSpPr>
            <p:cNvPr id="24" name="TextBox 23">
              <a:extLst>
                <a:ext uri="{FF2B5EF4-FFF2-40B4-BE49-F238E27FC236}">
                  <a16:creationId xmlns:a16="http://schemas.microsoft.com/office/drawing/2014/main" id="{AD6C117B-3430-50C1-3499-BF9E21404201}"/>
                </a:ext>
              </a:extLst>
            </p:cNvPr>
            <p:cNvSpPr txBox="1"/>
            <p:nvPr/>
          </p:nvSpPr>
          <p:spPr>
            <a:xfrm>
              <a:off x="5813078" y="4430865"/>
              <a:ext cx="2078388" cy="270949"/>
            </a:xfrm>
            <a:prstGeom prst="rect">
              <a:avLst/>
            </a:prstGeom>
            <a:noFill/>
          </p:spPr>
          <p:txBody>
            <a:bodyPr wrap="square" lIns="0" tIns="0" rIns="0" bIns="0" rtlCol="0" anchor="b">
              <a:noAutofit/>
            </a:bodyPr>
            <a:lstStyle/>
            <a:p>
              <a:r>
                <a:rPr lang="en-US">
                  <a:solidFill>
                    <a:schemeClr val="bg1"/>
                  </a:solidFill>
                  <a:ea typeface="+mn-lt"/>
                  <a:cs typeface="+mn-lt"/>
                </a:rPr>
                <a:t>Computational power</a:t>
              </a:r>
              <a:endParaRPr lang="en-US">
                <a:solidFill>
                  <a:schemeClr val="bg1"/>
                </a:solidFill>
              </a:endParaRPr>
            </a:p>
          </p:txBody>
        </p:sp>
        <p:sp>
          <p:nvSpPr>
            <p:cNvPr id="21" name="Rectangle: Rounded Corners 22">
              <a:extLst>
                <a:ext uri="{FF2B5EF4-FFF2-40B4-BE49-F238E27FC236}">
                  <a16:creationId xmlns:a16="http://schemas.microsoft.com/office/drawing/2014/main" id="{4295F8C8-9754-2306-CF5B-E8448971C0FA}"/>
                </a:ext>
              </a:extLst>
            </p:cNvPr>
            <p:cNvSpPr/>
            <p:nvPr/>
          </p:nvSpPr>
          <p:spPr>
            <a:xfrm>
              <a:off x="4776572" y="4211040"/>
              <a:ext cx="717435" cy="717435"/>
            </a:xfrm>
            <a:prstGeom prst="roundRect">
              <a:avLst/>
            </a:prstGeom>
            <a:gradFill>
              <a:gsLst>
                <a:gs pos="0">
                  <a:schemeClr val="accent1">
                    <a:lumMod val="75000"/>
                  </a:schemeClr>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23" descr="Handshake outline">
              <a:extLst>
                <a:ext uri="{FF2B5EF4-FFF2-40B4-BE49-F238E27FC236}">
                  <a16:creationId xmlns:a16="http://schemas.microsoft.com/office/drawing/2014/main" id="{8156108D-7E6A-134B-16F0-C0FF29086A3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93464" y="4327932"/>
              <a:ext cx="483650" cy="483650"/>
            </a:xfrm>
            <a:prstGeom prst="rect">
              <a:avLst/>
            </a:prstGeom>
          </p:spPr>
        </p:pic>
      </p:grpSp>
      <p:grpSp>
        <p:nvGrpSpPr>
          <p:cNvPr id="25" name="Group 24">
            <a:extLst>
              <a:ext uri="{FF2B5EF4-FFF2-40B4-BE49-F238E27FC236}">
                <a16:creationId xmlns:a16="http://schemas.microsoft.com/office/drawing/2014/main" id="{C21F5518-4BC0-D1A7-506F-99325DDE6ABF}"/>
              </a:ext>
            </a:extLst>
          </p:cNvPr>
          <p:cNvGrpSpPr/>
          <p:nvPr/>
        </p:nvGrpSpPr>
        <p:grpSpPr>
          <a:xfrm>
            <a:off x="8071950" y="3917963"/>
            <a:ext cx="2950975" cy="717435"/>
            <a:chOff x="8071950" y="4211040"/>
            <a:chExt cx="2950975" cy="717435"/>
          </a:xfrm>
        </p:grpSpPr>
        <p:sp>
          <p:nvSpPr>
            <p:cNvPr id="30" name="TextBox 29">
              <a:extLst>
                <a:ext uri="{FF2B5EF4-FFF2-40B4-BE49-F238E27FC236}">
                  <a16:creationId xmlns:a16="http://schemas.microsoft.com/office/drawing/2014/main" id="{F82E3F79-F2EF-B12D-C9F6-CACFED3DB893}"/>
                </a:ext>
              </a:extLst>
            </p:cNvPr>
            <p:cNvSpPr txBox="1"/>
            <p:nvPr/>
          </p:nvSpPr>
          <p:spPr>
            <a:xfrm>
              <a:off x="9120383" y="4401557"/>
              <a:ext cx="1902542" cy="300256"/>
            </a:xfrm>
            <a:prstGeom prst="rect">
              <a:avLst/>
            </a:prstGeom>
            <a:noFill/>
          </p:spPr>
          <p:txBody>
            <a:bodyPr wrap="square" lIns="0" tIns="0" rIns="0" bIns="0" rtlCol="0" anchor="b">
              <a:noAutofit/>
            </a:bodyPr>
            <a:lstStyle/>
            <a:p>
              <a:r>
                <a:rPr lang="en-US">
                  <a:solidFill>
                    <a:schemeClr val="bg1"/>
                  </a:solidFill>
                  <a:ea typeface="+mn-lt"/>
                  <a:cs typeface="+mn-lt"/>
                </a:rPr>
                <a:t>Outdated</a:t>
              </a:r>
              <a:endParaRPr lang="en-US">
                <a:solidFill>
                  <a:schemeClr val="bg1"/>
                </a:solidFill>
              </a:endParaRPr>
            </a:p>
          </p:txBody>
        </p:sp>
        <p:sp>
          <p:nvSpPr>
            <p:cNvPr id="27" name="Rectangle: Rounded Corners 28">
              <a:extLst>
                <a:ext uri="{FF2B5EF4-FFF2-40B4-BE49-F238E27FC236}">
                  <a16:creationId xmlns:a16="http://schemas.microsoft.com/office/drawing/2014/main" id="{DB9D5211-1E35-64B0-B5E3-B743998E92FE}"/>
                </a:ext>
              </a:extLst>
            </p:cNvPr>
            <p:cNvSpPr/>
            <p:nvPr/>
          </p:nvSpPr>
          <p:spPr>
            <a:xfrm>
              <a:off x="8071950" y="4211040"/>
              <a:ext cx="717435" cy="717435"/>
            </a:xfrm>
            <a:prstGeom prst="roundRect">
              <a:avLst/>
            </a:prstGeom>
            <a:gradFill>
              <a:gsLst>
                <a:gs pos="0">
                  <a:schemeClr val="accent1">
                    <a:lumMod val="75000"/>
                  </a:schemeClr>
                </a:gs>
                <a:gs pos="100000">
                  <a:schemeClr val="accent1">
                    <a:lumMod val="50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9" descr="Management outline">
              <a:extLst>
                <a:ext uri="{FF2B5EF4-FFF2-40B4-BE49-F238E27FC236}">
                  <a16:creationId xmlns:a16="http://schemas.microsoft.com/office/drawing/2014/main" id="{306AED0C-AFA9-FBFC-BAFD-29C15680AF4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188842" y="4327932"/>
              <a:ext cx="483650" cy="483650"/>
            </a:xfrm>
            <a:prstGeom prst="rect">
              <a:avLst/>
            </a:prstGeom>
          </p:spPr>
        </p:pic>
      </p:grpSp>
      <p:sp>
        <p:nvSpPr>
          <p:cNvPr id="31" name="Freeform 16">
            <a:extLst>
              <a:ext uri="{FF2B5EF4-FFF2-40B4-BE49-F238E27FC236}">
                <a16:creationId xmlns:a16="http://schemas.microsoft.com/office/drawing/2014/main" id="{C5194654-FC37-4263-B045-CAE2257D0E12}"/>
              </a:ext>
            </a:extLst>
          </p:cNvPr>
          <p:cNvSpPr/>
          <p:nvPr/>
        </p:nvSpPr>
        <p:spPr>
          <a:xfrm>
            <a:off x="648353"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25512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7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3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300"/>
                                        <p:tgtEl>
                                          <p:spTgt spid="13"/>
                                        </p:tgtEl>
                                      </p:cBhvr>
                                    </p:animEffect>
                                  </p:childTnLst>
                                </p:cTn>
                              </p:par>
                            </p:childTnLst>
                          </p:cTn>
                        </p:par>
                        <p:par>
                          <p:cTn id="19" fill="hold">
                            <p:stCondLst>
                              <p:cond delay="1300"/>
                            </p:stCondLst>
                            <p:childTnLst>
                              <p:par>
                                <p:cTn id="20" presetID="10" presetClass="entr" presetSubtype="0"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300"/>
                                        <p:tgtEl>
                                          <p:spTgt spid="19"/>
                                        </p:tgtEl>
                                      </p:cBhvr>
                                    </p:animEffect>
                                  </p:childTnLst>
                                </p:cTn>
                              </p:par>
                            </p:childTnLst>
                          </p:cTn>
                        </p:par>
                        <p:par>
                          <p:cTn id="23" fill="hold">
                            <p:stCondLst>
                              <p:cond delay="1600"/>
                            </p:stCondLst>
                            <p:childTnLst>
                              <p:par>
                                <p:cTn id="24" presetID="10" presetClass="entr" presetSubtype="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3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3706138F-4662-9F16-656A-7109112DC4DE}"/>
              </a:ext>
            </a:extLst>
          </p:cNvPr>
          <p:cNvSpPr txBox="1"/>
          <p:nvPr/>
        </p:nvSpPr>
        <p:spPr>
          <a:xfrm>
            <a:off x="1364514" y="2334137"/>
            <a:ext cx="6447518" cy="2190818"/>
          </a:xfrm>
          <a:prstGeom prst="rect">
            <a:avLst/>
          </a:prstGeom>
          <a:noFill/>
        </p:spPr>
        <p:txBody>
          <a:bodyPr wrap="square" lIns="0" tIns="0" rIns="0" bIns="0" rtlCol="0" anchor="ctr">
            <a:noAutofit/>
          </a:bodyPr>
          <a:lstStyle/>
          <a:p>
            <a:r>
              <a:rPr lang="en-US" sz="4000">
                <a:solidFill>
                  <a:schemeClr val="bg1"/>
                </a:solidFill>
                <a:latin typeface="Segoe UI Black" panose="020B0A02040204020203" pitchFamily="34" charset="0"/>
                <a:ea typeface="Segoe UI Black" panose="020B0A02040204020203" pitchFamily="34" charset="0"/>
              </a:rPr>
              <a:t>The</a:t>
            </a:r>
            <a:r>
              <a:rPr lang="en-US" sz="4000">
                <a:solidFill>
                  <a:srgbClr val="06508D"/>
                </a:solidFill>
                <a:latin typeface="Segoe UI Black" panose="020B0A02040204020203" pitchFamily="34" charset="0"/>
                <a:ea typeface="Segoe UI Black" panose="020B0A02040204020203" pitchFamily="34" charset="0"/>
              </a:rPr>
              <a:t> Solutions </a:t>
            </a:r>
            <a:r>
              <a:rPr lang="en-US" sz="4000">
                <a:solidFill>
                  <a:schemeClr val="bg1"/>
                </a:solidFill>
                <a:latin typeface="Segoe UI Black" panose="020B0A02040204020203" pitchFamily="34" charset="0"/>
                <a:ea typeface="Segoe UI Black" panose="020B0A02040204020203" pitchFamily="34" charset="0"/>
              </a:rPr>
              <a:t>?</a:t>
            </a:r>
          </a:p>
        </p:txBody>
      </p:sp>
      <p:pic>
        <p:nvPicPr>
          <p:cNvPr id="29" name="Graphic 17">
            <a:extLst>
              <a:ext uri="{FF2B5EF4-FFF2-40B4-BE49-F238E27FC236}">
                <a16:creationId xmlns:a16="http://schemas.microsoft.com/office/drawing/2014/main" id="{5E58521E-B451-43FF-9C81-25919BFAEC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23454" y="760483"/>
            <a:ext cx="5125810" cy="6107349"/>
          </a:xfrm>
          <a:prstGeom prst="rect">
            <a:avLst/>
          </a:prstGeom>
        </p:spPr>
      </p:pic>
    </p:spTree>
    <p:extLst>
      <p:ext uri="{BB962C8B-B14F-4D97-AF65-F5344CB8AC3E}">
        <p14:creationId xmlns:p14="http://schemas.microsoft.com/office/powerpoint/2010/main" val="214490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4" presetClass="entr" presetSubtype="1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4" name="Graphic 2">
            <a:extLst>
              <a:ext uri="{FF2B5EF4-FFF2-40B4-BE49-F238E27FC236}">
                <a16:creationId xmlns:a16="http://schemas.microsoft.com/office/drawing/2014/main" id="{DE9EDD0E-7130-4946-AF24-85C87D8B8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7950" y="914400"/>
            <a:ext cx="3957149" cy="5462698"/>
          </a:xfrm>
          <a:prstGeom prst="rect">
            <a:avLst/>
          </a:prstGeom>
        </p:spPr>
      </p:pic>
      <p:grpSp>
        <p:nvGrpSpPr>
          <p:cNvPr id="26" name="Group 25">
            <a:extLst>
              <a:ext uri="{FF2B5EF4-FFF2-40B4-BE49-F238E27FC236}">
                <a16:creationId xmlns:a16="http://schemas.microsoft.com/office/drawing/2014/main" id="{DDBCB63C-BF04-4DEA-9556-71367FE17371}"/>
              </a:ext>
            </a:extLst>
          </p:cNvPr>
          <p:cNvGrpSpPr/>
          <p:nvPr/>
        </p:nvGrpSpPr>
        <p:grpSpPr>
          <a:xfrm>
            <a:off x="6096196" y="1708825"/>
            <a:ext cx="4805486" cy="3878864"/>
            <a:chOff x="6816632" y="1708825"/>
            <a:chExt cx="4805486" cy="3878864"/>
          </a:xfrm>
        </p:grpSpPr>
        <p:grpSp>
          <p:nvGrpSpPr>
            <p:cNvPr id="28" name="Group 27">
              <a:extLst>
                <a:ext uri="{FF2B5EF4-FFF2-40B4-BE49-F238E27FC236}">
                  <a16:creationId xmlns:a16="http://schemas.microsoft.com/office/drawing/2014/main" id="{7DDA5797-2E25-4032-861B-E595DD179A74}"/>
                </a:ext>
              </a:extLst>
            </p:cNvPr>
            <p:cNvGrpSpPr/>
            <p:nvPr/>
          </p:nvGrpSpPr>
          <p:grpSpPr>
            <a:xfrm>
              <a:off x="6816632" y="1708825"/>
              <a:ext cx="4805486" cy="3878864"/>
              <a:chOff x="1697539" y="330068"/>
              <a:chExt cx="4805486" cy="3878864"/>
            </a:xfrm>
          </p:grpSpPr>
          <p:sp>
            <p:nvSpPr>
              <p:cNvPr id="30" name="TextBox 29">
                <a:extLst>
                  <a:ext uri="{FF2B5EF4-FFF2-40B4-BE49-F238E27FC236}">
                    <a16:creationId xmlns:a16="http://schemas.microsoft.com/office/drawing/2014/main" id="{A0F8ADF3-E839-4F4E-B8D9-B6D301167652}"/>
                  </a:ext>
                </a:extLst>
              </p:cNvPr>
              <p:cNvSpPr txBox="1"/>
              <p:nvPr/>
            </p:nvSpPr>
            <p:spPr>
              <a:xfrm>
                <a:off x="2317985" y="330068"/>
                <a:ext cx="4116832" cy="83099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prstClr val="white"/>
                    </a:solidFill>
                    <a:effectLst/>
                    <a:uLnTx/>
                    <a:uFillTx/>
                    <a:latin typeface="Arial Black" panose="020B0A04020102020204" pitchFamily="34" charset="0"/>
                  </a:rPr>
                  <a:t>Fine Tuning</a:t>
                </a:r>
              </a:p>
            </p:txBody>
          </p:sp>
          <p:sp>
            <p:nvSpPr>
              <p:cNvPr id="31" name="TextBox 30">
                <a:extLst>
                  <a:ext uri="{FF2B5EF4-FFF2-40B4-BE49-F238E27FC236}">
                    <a16:creationId xmlns:a16="http://schemas.microsoft.com/office/drawing/2014/main" id="{C3A082F1-B398-40D0-9AE6-E5EB0941C6E4}"/>
                  </a:ext>
                </a:extLst>
              </p:cNvPr>
              <p:cNvSpPr txBox="1"/>
              <p:nvPr/>
            </p:nvSpPr>
            <p:spPr>
              <a:xfrm>
                <a:off x="1697539" y="1574197"/>
                <a:ext cx="4805486" cy="954107"/>
              </a:xfrm>
              <a:prstGeom prst="rect">
                <a:avLst/>
              </a:prstGeom>
              <a:noFill/>
            </p:spPr>
            <p:txBody>
              <a:bodyPr wrap="square" lIns="91440" tIns="45720" rIns="91440" bIns="45720" anchor="t">
                <a:spAutoFit/>
              </a:bodyPr>
              <a:lstStyle/>
              <a:p>
                <a:pPr>
                  <a:defRPr/>
                </a:pPr>
                <a:r>
                  <a:rPr lang="en-US" sz="1600" kern="0">
                    <a:solidFill>
                      <a:prstClr val="white"/>
                    </a:solidFill>
                    <a:latin typeface="Segoe UI Black"/>
                    <a:ea typeface="+mn-lt"/>
                    <a:cs typeface="+mn-lt"/>
                  </a:rPr>
                  <a:t>fine-tuning improves the performance of a model on specific tasks.</a:t>
                </a:r>
                <a:endParaRPr lang="en-US">
                  <a:solidFill>
                    <a:prstClr val="white"/>
                  </a:solidFill>
                  <a:latin typeface="Segoe UI Black"/>
                  <a:ea typeface="Segoe UI Black"/>
                </a:endParaRPr>
              </a:p>
              <a:p>
                <a:pPr marL="0" marR="0" lvl="0" indent="0" algn="r" defTabSz="914400">
                  <a:lnSpc>
                    <a:spcPct val="100000"/>
                  </a:lnSpc>
                  <a:spcBef>
                    <a:spcPts val="0"/>
                  </a:spcBef>
                  <a:spcAft>
                    <a:spcPts val="0"/>
                  </a:spcAft>
                  <a:buClrTx/>
                  <a:buSzTx/>
                  <a:buFontTx/>
                  <a:buNone/>
                  <a:tabLst/>
                  <a:defRPr/>
                </a:pPr>
                <a:endParaRPr lang="en-US" sz="2400" b="1" i="0" u="none" strike="noStrike" kern="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Open Sans" panose="020B0606030504020204" pitchFamily="34" charset="0"/>
                </a:endParaRPr>
              </a:p>
            </p:txBody>
          </p:sp>
          <p:sp>
            <p:nvSpPr>
              <p:cNvPr id="32" name="Subtitle demo text">
                <a:extLst>
                  <a:ext uri="{FF2B5EF4-FFF2-40B4-BE49-F238E27FC236}">
                    <a16:creationId xmlns:a16="http://schemas.microsoft.com/office/drawing/2014/main" id="{9189FB0F-097B-4D8F-ACFF-617484C1235E}"/>
                  </a:ext>
                </a:extLst>
              </p:cNvPr>
              <p:cNvSpPr/>
              <p:nvPr/>
            </p:nvSpPr>
            <p:spPr>
              <a:xfrm>
                <a:off x="1700443" y="2352013"/>
                <a:ext cx="4640590" cy="185691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defRPr/>
                </a:pPr>
                <a:r>
                  <a:rPr lang="en-US" sz="1600" b="0" kern="0">
                    <a:solidFill>
                      <a:prstClr val="white">
                        <a:lumMod val="95000"/>
                      </a:prstClr>
                    </a:solidFill>
                    <a:latin typeface="Segoe UI Black"/>
                    <a:ea typeface="+mn-lt"/>
                    <a:cs typeface="+mn-lt"/>
                  </a:rPr>
                  <a:t>LLM fine-tuning is important because it allows us  to make a model more useful and practical for specific applications and improve the accuracy and usefulness of the predictions and actions generated by the model</a:t>
                </a:r>
                <a:r>
                  <a:rPr kumimoji="0" lang="en-US" sz="1600" b="0" i="0" u="none" strike="noStrike" kern="0" cap="none" spc="0" normalizeH="0" baseline="0" noProof="0">
                    <a:ln>
                      <a:noFill/>
                    </a:ln>
                    <a:solidFill>
                      <a:prstClr val="white">
                        <a:lumMod val="95000"/>
                      </a:prstClr>
                    </a:solidFill>
                    <a:effectLst/>
                    <a:uLnTx/>
                    <a:uFillTx/>
                    <a:latin typeface="Segoe UI Black"/>
                    <a:ea typeface="+mn-lt"/>
                    <a:cs typeface="+mn-lt"/>
                    <a:sym typeface="Roboto"/>
                  </a:rPr>
                  <a:t>.</a:t>
                </a:r>
                <a:endParaRPr lang="en-US" sz="1600">
                  <a:solidFill>
                    <a:prstClr val="white">
                      <a:lumMod val="95000"/>
                    </a:prstClr>
                  </a:solidFill>
                  <a:latin typeface="Segoe UI Black"/>
                  <a:ea typeface="+mn-lt"/>
                  <a:cs typeface="+mn-lt"/>
                </a:endParaRPr>
              </a:p>
              <a:p>
                <a:pPr marL="0" marR="0" lvl="0" indent="0" algn="r" defTabSz="825500">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prstClr val="white">
                      <a:lumMod val="95000"/>
                    </a:prstClr>
                  </a:solidFill>
                  <a:effectLst/>
                  <a:uLnTx/>
                  <a:uFillTx/>
                  <a:latin typeface="Segoe UI" panose="020B0502040204020203" pitchFamily="34" charset="0"/>
                  <a:cs typeface="Segoe UI" panose="020B0502040204020203" pitchFamily="34" charset="0"/>
                </a:endParaRPr>
              </a:p>
            </p:txBody>
          </p:sp>
        </p:grpSp>
        <p:cxnSp>
          <p:nvCxnSpPr>
            <p:cNvPr id="29" name="Straight Connector 28">
              <a:extLst>
                <a:ext uri="{FF2B5EF4-FFF2-40B4-BE49-F238E27FC236}">
                  <a16:creationId xmlns:a16="http://schemas.microsoft.com/office/drawing/2014/main" id="{E7EC1955-9E2E-4F13-A3F0-A6CE44B81C27}"/>
                </a:ext>
              </a:extLst>
            </p:cNvPr>
            <p:cNvCxnSpPr>
              <a:cxnSpLocks/>
            </p:cNvCxnSpPr>
            <p:nvPr/>
          </p:nvCxnSpPr>
          <p:spPr>
            <a:xfrm>
              <a:off x="10219027" y="2788817"/>
              <a:ext cx="1181100" cy="0"/>
            </a:xfrm>
            <a:prstGeom prst="line">
              <a:avLst/>
            </a:prstGeom>
            <a:noFill/>
            <a:ln w="38100" cap="rnd" cmpd="sng" algn="ctr">
              <a:solidFill>
                <a:srgbClr val="5ECCF3"/>
              </a:solidFill>
              <a:prstDash val="solid"/>
              <a:miter lim="800000"/>
            </a:ln>
            <a:effectLst/>
          </p:spPr>
        </p:cxnSp>
      </p:grpSp>
      <p:sp>
        <p:nvSpPr>
          <p:cNvPr id="39"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ABE71CD-65E2-44F1-A3BA-097E5929FDBE}"/>
              </a:ext>
            </a:extLst>
          </p:cNvPr>
          <p:cNvGrpSpPr/>
          <p:nvPr/>
        </p:nvGrpSpPr>
        <p:grpSpPr>
          <a:xfrm flipH="1">
            <a:off x="10936161" y="0"/>
            <a:ext cx="1255839" cy="1255839"/>
            <a:chOff x="0" y="0"/>
            <a:chExt cx="1255839" cy="1255839"/>
          </a:xfrm>
        </p:grpSpPr>
        <p:grpSp>
          <p:nvGrpSpPr>
            <p:cNvPr id="41" name="Group 40">
              <a:extLst>
                <a:ext uri="{FF2B5EF4-FFF2-40B4-BE49-F238E27FC236}">
                  <a16:creationId xmlns:a16="http://schemas.microsoft.com/office/drawing/2014/main" id="{5ED2A4E8-BC18-4CFA-A5BF-3EF2A38F10EF}"/>
                </a:ext>
              </a:extLst>
            </p:cNvPr>
            <p:cNvGrpSpPr/>
            <p:nvPr/>
          </p:nvGrpSpPr>
          <p:grpSpPr>
            <a:xfrm flipH="1">
              <a:off x="0" y="0"/>
              <a:ext cx="1014412" cy="1014349"/>
              <a:chOff x="11177587" y="0"/>
              <a:chExt cx="1014412" cy="1014349"/>
            </a:xfrm>
            <a:solidFill>
              <a:schemeClr val="accent2"/>
            </a:solidFill>
          </p:grpSpPr>
          <p:sp>
            <p:nvSpPr>
              <p:cNvPr id="43" name="Freeform: Shape 21">
                <a:extLst>
                  <a:ext uri="{FF2B5EF4-FFF2-40B4-BE49-F238E27FC236}">
                    <a16:creationId xmlns:a16="http://schemas.microsoft.com/office/drawing/2014/main"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rgbClr val="51BBD1"/>
                </a:solidFill>
                <a:prstDash val="solid"/>
                <a:miter/>
              </a:ln>
            </p:spPr>
            <p:txBody>
              <a:bodyPr rtlCol="0" anchor="ctr"/>
              <a:lstStyle/>
              <a:p>
                <a:endParaRPr lang="en-US"/>
              </a:p>
            </p:txBody>
          </p:sp>
          <p:sp>
            <p:nvSpPr>
              <p:cNvPr id="44" name="Freeform: Shape 22">
                <a:extLst>
                  <a:ext uri="{FF2B5EF4-FFF2-40B4-BE49-F238E27FC236}">
                    <a16:creationId xmlns:a16="http://schemas.microsoft.com/office/drawing/2014/main"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rgbClr val="51BBD1"/>
              </a:solidFill>
              <a:ln w="6350" cap="flat">
                <a:noFill/>
                <a:prstDash val="solid"/>
                <a:miter/>
              </a:ln>
            </p:spPr>
            <p:txBody>
              <a:bodyPr rtlCol="0" anchor="ctr"/>
              <a:lstStyle/>
              <a:p>
                <a:endParaRPr lang="en-US"/>
              </a:p>
            </p:txBody>
          </p:sp>
        </p:grpSp>
        <p:sp>
          <p:nvSpPr>
            <p:cNvPr id="42" name="Freeform: Shape 20">
              <a:extLst>
                <a:ext uri="{FF2B5EF4-FFF2-40B4-BE49-F238E27FC236}">
                  <a16:creationId xmlns:a16="http://schemas.microsoft.com/office/drawing/2014/main"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bg1"/>
            </a:solid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17661104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0BEBA9B-DA37-43CB-AB26-33DA10F82CA4}"/>
              </a:ext>
            </a:extLst>
          </p:cNvPr>
          <p:cNvGrpSpPr/>
          <p:nvPr/>
        </p:nvGrpSpPr>
        <p:grpSpPr>
          <a:xfrm>
            <a:off x="779557" y="1485839"/>
            <a:ext cx="5003293" cy="1138773"/>
            <a:chOff x="779557" y="1974301"/>
            <a:chExt cx="5003293" cy="1138773"/>
          </a:xfrm>
        </p:grpSpPr>
        <p:sp>
          <p:nvSpPr>
            <p:cNvPr id="19" name="TextBox 18">
              <a:extLst>
                <a:ext uri="{FF2B5EF4-FFF2-40B4-BE49-F238E27FC236}">
                  <a16:creationId xmlns:a16="http://schemas.microsoft.com/office/drawing/2014/main" id="{9B40741D-8F58-42AB-961B-CED565D37E42}"/>
                </a:ext>
              </a:extLst>
            </p:cNvPr>
            <p:cNvSpPr txBox="1"/>
            <p:nvPr/>
          </p:nvSpPr>
          <p:spPr>
            <a:xfrm>
              <a:off x="779557" y="1974301"/>
              <a:ext cx="5003293" cy="1138773"/>
            </a:xfrm>
            <a:prstGeom prst="rect">
              <a:avLst/>
            </a:prstGeom>
            <a:noFill/>
          </p:spPr>
          <p:txBody>
            <a:bodyPr wrap="none" lIns="91440" tIns="45720" rIns="91440" bIns="45720" rtlCol="0" anchor="t">
              <a:spAutoFit/>
            </a:bodyPr>
            <a:lstStyle>
              <a:defPPr>
                <a:defRPr lang="en-US"/>
              </a:defPPr>
              <a:lvl1pPr>
                <a:defRPr sz="4800" b="0" i="0">
                  <a:solidFill>
                    <a:schemeClr val="accent1"/>
                  </a:solidFill>
                  <a:effectLst/>
                  <a:latin typeface="Arial Black" panose="020B0A04020102020204"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Arial Black"/>
                </a:rPr>
                <a:t>PEFT</a:t>
              </a:r>
              <a:r>
                <a:rPr kumimoji="0" lang="en-US" sz="4800" b="0" i="0" u="none" strike="noStrike" kern="0" cap="none" spc="0" normalizeH="0" noProof="0" dirty="0">
                  <a:ln>
                    <a:noFill/>
                  </a:ln>
                  <a:solidFill>
                    <a:prstClr val="white"/>
                  </a:solidFill>
                  <a:effectLst/>
                  <a:uLnTx/>
                  <a:uFillTx/>
                  <a:latin typeface="Arial Black"/>
                </a:rPr>
                <a:t> Methods</a:t>
              </a:r>
            </a:p>
            <a:p>
              <a:pPr>
                <a:defRPr/>
              </a:pPr>
              <a:endParaRPr lang="en-US" sz="2000" kern="0" dirty="0">
                <a:solidFill>
                  <a:prstClr val="white"/>
                </a:solidFill>
                <a:latin typeface="Arial Black"/>
              </a:endParaRPr>
            </a:p>
          </p:txBody>
        </p:sp>
        <p:cxnSp>
          <p:nvCxnSpPr>
            <p:cNvPr id="18" name="Straight Connector 17">
              <a:extLst>
                <a:ext uri="{FF2B5EF4-FFF2-40B4-BE49-F238E27FC236}">
                  <a16:creationId xmlns:a16="http://schemas.microsoft.com/office/drawing/2014/main" id="{ED8706E1-28DC-4849-A125-755AE9B2FFF1}"/>
                </a:ext>
              </a:extLst>
            </p:cNvPr>
            <p:cNvCxnSpPr>
              <a:cxnSpLocks/>
            </p:cNvCxnSpPr>
            <p:nvPr/>
          </p:nvCxnSpPr>
          <p:spPr>
            <a:xfrm>
              <a:off x="910641" y="2788817"/>
              <a:ext cx="1181100" cy="0"/>
            </a:xfrm>
            <a:prstGeom prst="line">
              <a:avLst/>
            </a:prstGeom>
            <a:noFill/>
            <a:ln w="38100" cap="rnd" cmpd="sng" algn="ctr">
              <a:solidFill>
                <a:srgbClr val="5ECCF3"/>
              </a:solidFill>
              <a:prstDash val="solid"/>
              <a:miter lim="800000"/>
            </a:ln>
            <a:effectLst/>
          </p:spPr>
        </p:cxnSp>
      </p:grpSp>
      <p:sp>
        <p:nvSpPr>
          <p:cNvPr id="22" name="Freeform 16">
            <a:extLst>
              <a:ext uri="{FF2B5EF4-FFF2-40B4-BE49-F238E27FC236}">
                <a16:creationId xmlns:a16="http://schemas.microsoft.com/office/drawing/2014/main" id="{E77EF2D1-0015-4540-AAA4-D8D79B47417E}"/>
              </a:ext>
            </a:extLst>
          </p:cNvPr>
          <p:cNvSpPr/>
          <p:nvPr/>
        </p:nvSpPr>
        <p:spPr>
          <a:xfrm flipH="1">
            <a:off x="241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C614F887-09E1-4D30-B923-DD16B04DD484}"/>
              </a:ext>
            </a:extLst>
          </p:cNvPr>
          <p:cNvGrpSpPr/>
          <p:nvPr/>
        </p:nvGrpSpPr>
        <p:grpSpPr>
          <a:xfrm>
            <a:off x="0" y="0"/>
            <a:ext cx="1255839" cy="1255839"/>
            <a:chOff x="0" y="0"/>
            <a:chExt cx="1255839" cy="1255839"/>
          </a:xfrm>
        </p:grpSpPr>
        <p:grpSp>
          <p:nvGrpSpPr>
            <p:cNvPr id="24" name="Group 23">
              <a:extLst>
                <a:ext uri="{FF2B5EF4-FFF2-40B4-BE49-F238E27FC236}">
                  <a16:creationId xmlns:a16="http://schemas.microsoft.com/office/drawing/2014/main" id="{73621A4C-760C-4084-B239-58DDA7ABD36F}"/>
                </a:ext>
              </a:extLst>
            </p:cNvPr>
            <p:cNvGrpSpPr/>
            <p:nvPr/>
          </p:nvGrpSpPr>
          <p:grpSpPr>
            <a:xfrm flipH="1">
              <a:off x="0" y="0"/>
              <a:ext cx="1014412" cy="1014349"/>
              <a:chOff x="11177587" y="0"/>
              <a:chExt cx="1014412" cy="1014349"/>
            </a:xfrm>
            <a:solidFill>
              <a:srgbClr val="5ECCF3"/>
            </a:solidFill>
          </p:grpSpPr>
          <p:sp>
            <p:nvSpPr>
              <p:cNvPr id="26" name="Freeform: Shape 15">
                <a:extLst>
                  <a:ext uri="{FF2B5EF4-FFF2-40B4-BE49-F238E27FC236}">
                    <a16:creationId xmlns:a16="http://schemas.microsoft.com/office/drawing/2014/main" id="{C9F1C7D5-3B8A-4128-8BD6-A81C4571486E}"/>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rgbClr val="5ECCF3"/>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E4E79"/>
                  </a:solidFill>
                  <a:effectLst/>
                  <a:uLnTx/>
                  <a:uFillTx/>
                </a:endParaRPr>
              </a:p>
            </p:txBody>
          </p:sp>
          <p:sp>
            <p:nvSpPr>
              <p:cNvPr id="27" name="Freeform: Shape 22">
                <a:extLst>
                  <a:ext uri="{FF2B5EF4-FFF2-40B4-BE49-F238E27FC236}">
                    <a16:creationId xmlns:a16="http://schemas.microsoft.com/office/drawing/2014/main" id="{520E5956-50A9-493E-859D-9ACEF097391A}"/>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rgbClr val="5ECCF3"/>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E4E79"/>
                  </a:solidFill>
                  <a:effectLst/>
                  <a:uLnTx/>
                  <a:uFillTx/>
                </a:endParaRPr>
              </a:p>
            </p:txBody>
          </p:sp>
        </p:grpSp>
        <p:sp>
          <p:nvSpPr>
            <p:cNvPr id="25" name="Freeform: Shape 14">
              <a:extLst>
                <a:ext uri="{FF2B5EF4-FFF2-40B4-BE49-F238E27FC236}">
                  <a16:creationId xmlns:a16="http://schemas.microsoft.com/office/drawing/2014/main" id="{07EC3805-2EC1-479A-AC57-0875ACE2C610}"/>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bg1"/>
            </a:solidFill>
            <a:ln w="635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pic>
        <p:nvPicPr>
          <p:cNvPr id="40" name="Picture 39" descr="A blue eye with a black background&#10;&#10;Description automatically generated"/>
          <p:cNvPicPr>
            <a:picLocks noChangeAspect="1"/>
          </p:cNvPicPr>
          <p:nvPr/>
        </p:nvPicPr>
        <p:blipFill>
          <a:blip r:embed="rId3"/>
          <a:stretch>
            <a:fillRect/>
          </a:stretch>
        </p:blipFill>
        <p:spPr>
          <a:xfrm>
            <a:off x="6420050" y="820344"/>
            <a:ext cx="4876800" cy="4876800"/>
          </a:xfrm>
          <a:prstGeom prst="rect">
            <a:avLst/>
          </a:prstGeom>
          <a:noFill/>
          <a:effectLst>
            <a:outerShdw blurRad="76200" dir="13500000" sy="23000" kx="1200000" algn="br" rotWithShape="0">
              <a:prstClr val="black">
                <a:alpha val="20000"/>
              </a:prstClr>
            </a:outerShdw>
          </a:effectLst>
        </p:spPr>
      </p:pic>
      <p:grpSp>
        <p:nvGrpSpPr>
          <p:cNvPr id="78" name="Group 77">
            <a:extLst>
              <a:ext uri="{FF2B5EF4-FFF2-40B4-BE49-F238E27FC236}">
                <a16:creationId xmlns:a16="http://schemas.microsoft.com/office/drawing/2014/main" id="{3E3A337F-B4DD-70C4-2393-A618D15B84EE}"/>
              </a:ext>
            </a:extLst>
          </p:cNvPr>
          <p:cNvGrpSpPr/>
          <p:nvPr/>
        </p:nvGrpSpPr>
        <p:grpSpPr>
          <a:xfrm>
            <a:off x="872429" y="4192111"/>
            <a:ext cx="5121988" cy="1102196"/>
            <a:chOff x="5420152" y="4685860"/>
            <a:chExt cx="5121988" cy="1102196"/>
          </a:xfrm>
        </p:grpSpPr>
        <p:grpSp>
          <p:nvGrpSpPr>
            <p:cNvPr id="72" name="Group 71">
              <a:extLst>
                <a:ext uri="{FF2B5EF4-FFF2-40B4-BE49-F238E27FC236}">
                  <a16:creationId xmlns:a16="http://schemas.microsoft.com/office/drawing/2014/main" id="{A847EE6C-B9AA-BDBA-C04E-C40DA522EB71}"/>
                </a:ext>
              </a:extLst>
            </p:cNvPr>
            <p:cNvGrpSpPr/>
            <p:nvPr/>
          </p:nvGrpSpPr>
          <p:grpSpPr>
            <a:xfrm>
              <a:off x="6989195" y="4706380"/>
              <a:ext cx="3552945" cy="1061157"/>
              <a:chOff x="609441" y="1238324"/>
              <a:chExt cx="3233689" cy="1061157"/>
            </a:xfrm>
          </p:grpSpPr>
          <p:sp>
            <p:nvSpPr>
              <p:cNvPr id="76" name="TextBox 75">
                <a:extLst>
                  <a:ext uri="{FF2B5EF4-FFF2-40B4-BE49-F238E27FC236}">
                    <a16:creationId xmlns:a16="http://schemas.microsoft.com/office/drawing/2014/main" id="{0684E7A7-E5DE-DA52-8E8F-9DB51D32A8F6}"/>
                  </a:ext>
                </a:extLst>
              </p:cNvPr>
              <p:cNvSpPr txBox="1"/>
              <p:nvPr/>
            </p:nvSpPr>
            <p:spPr>
              <a:xfrm>
                <a:off x="609600" y="1238324"/>
                <a:ext cx="3233530" cy="369180"/>
              </a:xfrm>
              <a:prstGeom prst="rect">
                <a:avLst/>
              </a:prstGeom>
              <a:noFill/>
            </p:spPr>
            <p:txBody>
              <a:bodyPr wrap="square" lIns="0" tIns="0" rIns="0" bIns="0" rtlCol="0" anchor="ctr">
                <a:noAutofit/>
              </a:bodyPr>
              <a:lstStyle/>
              <a:p>
                <a:r>
                  <a:rPr lang="en-US" sz="2400" b="1" err="1">
                    <a:solidFill>
                      <a:schemeClr val="bg1"/>
                    </a:solidFill>
                    <a:ea typeface="Segoe UI Black"/>
                  </a:rPr>
                  <a:t>QLoRA</a:t>
                </a:r>
                <a:endParaRPr lang="en-US" sz="2400">
                  <a:solidFill>
                    <a:schemeClr val="bg1"/>
                  </a:solidFill>
                  <a:cs typeface="Calibri"/>
                </a:endParaRPr>
              </a:p>
            </p:txBody>
          </p:sp>
          <p:sp>
            <p:nvSpPr>
              <p:cNvPr id="77" name="TextBox 76">
                <a:extLst>
                  <a:ext uri="{FF2B5EF4-FFF2-40B4-BE49-F238E27FC236}">
                    <a16:creationId xmlns:a16="http://schemas.microsoft.com/office/drawing/2014/main" id="{81F29E64-A613-0D8F-6BF8-D784A4B8054E}"/>
                  </a:ext>
                </a:extLst>
              </p:cNvPr>
              <p:cNvSpPr txBox="1"/>
              <p:nvPr/>
            </p:nvSpPr>
            <p:spPr>
              <a:xfrm>
                <a:off x="609441" y="1739441"/>
                <a:ext cx="3233689" cy="560040"/>
              </a:xfrm>
              <a:prstGeom prst="rect">
                <a:avLst/>
              </a:prstGeom>
              <a:noFill/>
            </p:spPr>
            <p:txBody>
              <a:bodyPr wrap="square" lIns="0" tIns="0" rIns="0" bIns="0" anchor="t">
                <a:noAutofit/>
              </a:bodyPr>
              <a:lstStyle/>
              <a:p>
                <a:pPr>
                  <a:lnSpc>
                    <a:spcPct val="110000"/>
                  </a:lnSpc>
                  <a:defRPr/>
                </a:pPr>
                <a:r>
                  <a:rPr lang="en-US" sz="1200" kern="0">
                    <a:solidFill>
                      <a:schemeClr val="bg1"/>
                    </a:solidFill>
                    <a:ea typeface="+mn-lt"/>
                    <a:cs typeface="+mn-lt"/>
                  </a:rPr>
                  <a:t>Enhances </a:t>
                </a:r>
                <a:r>
                  <a:rPr lang="en-US" sz="1200" kern="0" err="1">
                    <a:solidFill>
                      <a:schemeClr val="bg1"/>
                    </a:solidFill>
                    <a:ea typeface="+mn-lt"/>
                    <a:cs typeface="+mn-lt"/>
                  </a:rPr>
                  <a:t>LoRA</a:t>
                </a:r>
                <a:r>
                  <a:rPr lang="en-US" sz="1200" kern="0">
                    <a:solidFill>
                      <a:schemeClr val="bg1"/>
                    </a:solidFill>
                    <a:ea typeface="+mn-lt"/>
                    <a:cs typeface="+mn-lt"/>
                  </a:rPr>
                  <a:t> by applying quantization, further minimizing resource consumption and enabling deployment on hardware with limited capabilities without sacrificing accuracy.</a:t>
                </a:r>
                <a:endParaRPr lang="en-US" sz="1200">
                  <a:solidFill>
                    <a:schemeClr val="bg1"/>
                  </a:solidFill>
                  <a:cs typeface="Calibri"/>
                </a:endParaRPr>
              </a:p>
            </p:txBody>
          </p:sp>
        </p:grpSp>
        <p:grpSp>
          <p:nvGrpSpPr>
            <p:cNvPr id="73" name="Group 72">
              <a:extLst>
                <a:ext uri="{FF2B5EF4-FFF2-40B4-BE49-F238E27FC236}">
                  <a16:creationId xmlns:a16="http://schemas.microsoft.com/office/drawing/2014/main" id="{9DAD35CE-FAB9-298B-1C5F-E95D7EA1E2DF}"/>
                </a:ext>
              </a:extLst>
            </p:cNvPr>
            <p:cNvGrpSpPr/>
            <p:nvPr/>
          </p:nvGrpSpPr>
          <p:grpSpPr>
            <a:xfrm>
              <a:off x="5420152" y="4685860"/>
              <a:ext cx="1102196" cy="1102196"/>
              <a:chOff x="5420152" y="4685860"/>
              <a:chExt cx="1102196" cy="1102196"/>
            </a:xfrm>
          </p:grpSpPr>
          <p:sp>
            <p:nvSpPr>
              <p:cNvPr id="74" name="Rectangle: Rounded Corners 72">
                <a:extLst>
                  <a:ext uri="{FF2B5EF4-FFF2-40B4-BE49-F238E27FC236}">
                    <a16:creationId xmlns:a16="http://schemas.microsoft.com/office/drawing/2014/main" id="{91076EF2-417D-570A-FE5B-805258D3D616}"/>
                  </a:ext>
                </a:extLst>
              </p:cNvPr>
              <p:cNvSpPr/>
              <p:nvPr/>
            </p:nvSpPr>
            <p:spPr>
              <a:xfrm>
                <a:off x="5420152" y="4685860"/>
                <a:ext cx="1102196" cy="1102196"/>
              </a:xfrm>
              <a:prstGeom prst="roundRect">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Graphic 26" descr="Diamond outline">
                <a:extLst>
                  <a:ext uri="{FF2B5EF4-FFF2-40B4-BE49-F238E27FC236}">
                    <a16:creationId xmlns:a16="http://schemas.microsoft.com/office/drawing/2014/main" id="{AD8F64BB-97B8-66B3-9FFE-74342CFF4B53}"/>
                  </a:ext>
                </a:extLst>
              </p:cNvPr>
              <p:cNvSpPr/>
              <p:nvPr/>
            </p:nvSpPr>
            <p:spPr>
              <a:xfrm>
                <a:off x="5758770" y="5079059"/>
                <a:ext cx="424961" cy="315798"/>
              </a:xfrm>
              <a:custGeom>
                <a:avLst/>
                <a:gdLst>
                  <a:gd name="connsiteX0" fmla="*/ 385995 w 479204"/>
                  <a:gd name="connsiteY0" fmla="*/ 0 h 356108"/>
                  <a:gd name="connsiteX1" fmla="*/ 93209 w 479204"/>
                  <a:gd name="connsiteY1" fmla="*/ 0 h 356108"/>
                  <a:gd name="connsiteX2" fmla="*/ 0 w 479204"/>
                  <a:gd name="connsiteY2" fmla="*/ 116506 h 356108"/>
                  <a:gd name="connsiteX3" fmla="*/ 239602 w 479204"/>
                  <a:gd name="connsiteY3" fmla="*/ 356108 h 356108"/>
                  <a:gd name="connsiteX4" fmla="*/ 479204 w 479204"/>
                  <a:gd name="connsiteY4" fmla="*/ 116506 h 356108"/>
                  <a:gd name="connsiteX5" fmla="*/ 147404 w 479204"/>
                  <a:gd name="connsiteY5" fmla="*/ 121625 h 356108"/>
                  <a:gd name="connsiteX6" fmla="*/ 231741 w 479204"/>
                  <a:gd name="connsiteY6" fmla="*/ 332458 h 356108"/>
                  <a:gd name="connsiteX7" fmla="*/ 231647 w 479204"/>
                  <a:gd name="connsiteY7" fmla="*/ 332518 h 356108"/>
                  <a:gd name="connsiteX8" fmla="*/ 20848 w 479204"/>
                  <a:gd name="connsiteY8" fmla="*/ 121719 h 356108"/>
                  <a:gd name="connsiteX9" fmla="*/ 20886 w 479204"/>
                  <a:gd name="connsiteY9" fmla="*/ 121625 h 356108"/>
                  <a:gd name="connsiteX10" fmla="*/ 319891 w 479204"/>
                  <a:gd name="connsiteY10" fmla="*/ 121625 h 356108"/>
                  <a:gd name="connsiteX11" fmla="*/ 239652 w 479204"/>
                  <a:gd name="connsiteY11" fmla="*/ 322219 h 356108"/>
                  <a:gd name="connsiteX12" fmla="*/ 239552 w 479204"/>
                  <a:gd name="connsiteY12" fmla="*/ 322219 h 356108"/>
                  <a:gd name="connsiteX13" fmla="*/ 159313 w 479204"/>
                  <a:gd name="connsiteY13" fmla="*/ 121625 h 356108"/>
                  <a:gd name="connsiteX14" fmla="*/ 158577 w 479204"/>
                  <a:gd name="connsiteY14" fmla="*/ 110569 h 356108"/>
                  <a:gd name="connsiteX15" fmla="*/ 188431 w 479204"/>
                  <a:gd name="connsiteY15" fmla="*/ 11057 h 356108"/>
                  <a:gd name="connsiteX16" fmla="*/ 290773 w 479204"/>
                  <a:gd name="connsiteY16" fmla="*/ 11057 h 356108"/>
                  <a:gd name="connsiteX17" fmla="*/ 320627 w 479204"/>
                  <a:gd name="connsiteY17" fmla="*/ 110569 h 356108"/>
                  <a:gd name="connsiteX18" fmla="*/ 331800 w 479204"/>
                  <a:gd name="connsiteY18" fmla="*/ 121625 h 356108"/>
                  <a:gd name="connsiteX19" fmla="*/ 458318 w 479204"/>
                  <a:gd name="connsiteY19" fmla="*/ 121625 h 356108"/>
                  <a:gd name="connsiteX20" fmla="*/ 458356 w 479204"/>
                  <a:gd name="connsiteY20" fmla="*/ 121719 h 356108"/>
                  <a:gd name="connsiteX21" fmla="*/ 247557 w 479204"/>
                  <a:gd name="connsiteY21" fmla="*/ 332518 h 356108"/>
                  <a:gd name="connsiteX22" fmla="*/ 247480 w 479204"/>
                  <a:gd name="connsiteY22" fmla="*/ 332535 h 356108"/>
                  <a:gd name="connsiteX23" fmla="*/ 247463 w 479204"/>
                  <a:gd name="connsiteY23" fmla="*/ 332458 h 356108"/>
                  <a:gd name="connsiteX24" fmla="*/ 460186 w 479204"/>
                  <a:gd name="connsiteY24" fmla="*/ 110569 h 356108"/>
                  <a:gd name="connsiteX25" fmla="*/ 332170 w 479204"/>
                  <a:gd name="connsiteY25" fmla="*/ 110569 h 356108"/>
                  <a:gd name="connsiteX26" fmla="*/ 302317 w 479204"/>
                  <a:gd name="connsiteY26" fmla="*/ 11057 h 356108"/>
                  <a:gd name="connsiteX27" fmla="*/ 380687 w 479204"/>
                  <a:gd name="connsiteY27" fmla="*/ 11057 h 356108"/>
                  <a:gd name="connsiteX28" fmla="*/ 460225 w 479204"/>
                  <a:gd name="connsiteY28" fmla="*/ 110480 h 356108"/>
                  <a:gd name="connsiteX29" fmla="*/ 460186 w 479204"/>
                  <a:gd name="connsiteY29" fmla="*/ 110569 h 356108"/>
                  <a:gd name="connsiteX30" fmla="*/ 98517 w 479204"/>
                  <a:gd name="connsiteY30" fmla="*/ 11057 h 356108"/>
                  <a:gd name="connsiteX31" fmla="*/ 176888 w 479204"/>
                  <a:gd name="connsiteY31" fmla="*/ 11057 h 356108"/>
                  <a:gd name="connsiteX32" fmla="*/ 147034 w 479204"/>
                  <a:gd name="connsiteY32" fmla="*/ 110569 h 356108"/>
                  <a:gd name="connsiteX33" fmla="*/ 19018 w 479204"/>
                  <a:gd name="connsiteY33" fmla="*/ 110569 h 356108"/>
                  <a:gd name="connsiteX34" fmla="*/ 18974 w 479204"/>
                  <a:gd name="connsiteY34" fmla="*/ 110480 h 3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9204" h="356108">
                    <a:moveTo>
                      <a:pt x="385995" y="0"/>
                    </a:moveTo>
                    <a:lnTo>
                      <a:pt x="93209" y="0"/>
                    </a:lnTo>
                    <a:lnTo>
                      <a:pt x="0" y="116506"/>
                    </a:lnTo>
                    <a:lnTo>
                      <a:pt x="239602" y="356108"/>
                    </a:lnTo>
                    <a:lnTo>
                      <a:pt x="479204" y="116506"/>
                    </a:lnTo>
                    <a:close/>
                    <a:moveTo>
                      <a:pt x="147404" y="121625"/>
                    </a:moveTo>
                    <a:lnTo>
                      <a:pt x="231741" y="332458"/>
                    </a:lnTo>
                    <a:cubicBezTo>
                      <a:pt x="231796" y="332596"/>
                      <a:pt x="231741" y="332623"/>
                      <a:pt x="231647" y="332518"/>
                    </a:cubicBezTo>
                    <a:lnTo>
                      <a:pt x="20848" y="121719"/>
                    </a:lnTo>
                    <a:cubicBezTo>
                      <a:pt x="20798" y="121670"/>
                      <a:pt x="20815" y="121625"/>
                      <a:pt x="20886" y="121625"/>
                    </a:cubicBezTo>
                    <a:close/>
                    <a:moveTo>
                      <a:pt x="319891" y="121625"/>
                    </a:moveTo>
                    <a:lnTo>
                      <a:pt x="239652" y="322219"/>
                    </a:lnTo>
                    <a:cubicBezTo>
                      <a:pt x="239624" y="322291"/>
                      <a:pt x="239580" y="322291"/>
                      <a:pt x="239552" y="322219"/>
                    </a:cubicBezTo>
                    <a:lnTo>
                      <a:pt x="159313" y="121625"/>
                    </a:lnTo>
                    <a:close/>
                    <a:moveTo>
                      <a:pt x="158577" y="110569"/>
                    </a:moveTo>
                    <a:lnTo>
                      <a:pt x="188431" y="11057"/>
                    </a:lnTo>
                    <a:lnTo>
                      <a:pt x="290773" y="11057"/>
                    </a:lnTo>
                    <a:lnTo>
                      <a:pt x="320627" y="110569"/>
                    </a:lnTo>
                    <a:close/>
                    <a:moveTo>
                      <a:pt x="331800" y="121625"/>
                    </a:moveTo>
                    <a:lnTo>
                      <a:pt x="458318" y="121625"/>
                    </a:lnTo>
                    <a:cubicBezTo>
                      <a:pt x="458390" y="121625"/>
                      <a:pt x="458406" y="121670"/>
                      <a:pt x="458356" y="121719"/>
                    </a:cubicBezTo>
                    <a:lnTo>
                      <a:pt x="247557" y="332518"/>
                    </a:lnTo>
                    <a:cubicBezTo>
                      <a:pt x="247541" y="332544"/>
                      <a:pt x="247506" y="332551"/>
                      <a:pt x="247480" y="332535"/>
                    </a:cubicBezTo>
                    <a:cubicBezTo>
                      <a:pt x="247454" y="332518"/>
                      <a:pt x="247447" y="332483"/>
                      <a:pt x="247463" y="332458"/>
                    </a:cubicBezTo>
                    <a:close/>
                    <a:moveTo>
                      <a:pt x="460186" y="110569"/>
                    </a:moveTo>
                    <a:lnTo>
                      <a:pt x="332170" y="110569"/>
                    </a:lnTo>
                    <a:lnTo>
                      <a:pt x="302317" y="11057"/>
                    </a:lnTo>
                    <a:lnTo>
                      <a:pt x="380687" y="11057"/>
                    </a:lnTo>
                    <a:lnTo>
                      <a:pt x="460225" y="110480"/>
                    </a:lnTo>
                    <a:cubicBezTo>
                      <a:pt x="460264" y="110530"/>
                      <a:pt x="460242" y="110569"/>
                      <a:pt x="460186" y="110569"/>
                    </a:cubicBezTo>
                    <a:close/>
                    <a:moveTo>
                      <a:pt x="98517" y="11057"/>
                    </a:moveTo>
                    <a:lnTo>
                      <a:pt x="176888" y="11057"/>
                    </a:lnTo>
                    <a:lnTo>
                      <a:pt x="147034" y="110569"/>
                    </a:lnTo>
                    <a:lnTo>
                      <a:pt x="19018" y="110569"/>
                    </a:lnTo>
                    <a:cubicBezTo>
                      <a:pt x="18957" y="110569"/>
                      <a:pt x="18935" y="110530"/>
                      <a:pt x="18974" y="110480"/>
                    </a:cubicBezTo>
                    <a:close/>
                  </a:path>
                </a:pathLst>
              </a:custGeom>
              <a:solidFill>
                <a:schemeClr val="bg1"/>
              </a:solidFill>
              <a:ln w="5457" cap="flat">
                <a:noFill/>
                <a:prstDash val="solid"/>
                <a:miter/>
              </a:ln>
            </p:spPr>
            <p:txBody>
              <a:bodyPr rtlCol="0" anchor="ctr"/>
              <a:lstStyle/>
              <a:p>
                <a:endParaRPr lang="en-IN"/>
              </a:p>
            </p:txBody>
          </p:sp>
        </p:grpSp>
      </p:grpSp>
      <p:grpSp>
        <p:nvGrpSpPr>
          <p:cNvPr id="86" name="Group 85">
            <a:extLst>
              <a:ext uri="{FF2B5EF4-FFF2-40B4-BE49-F238E27FC236}">
                <a16:creationId xmlns:a16="http://schemas.microsoft.com/office/drawing/2014/main" id="{20765A22-C494-75C5-0FD4-E9A8EEC9457A}"/>
              </a:ext>
            </a:extLst>
          </p:cNvPr>
          <p:cNvGrpSpPr/>
          <p:nvPr/>
        </p:nvGrpSpPr>
        <p:grpSpPr>
          <a:xfrm>
            <a:off x="872429" y="2692246"/>
            <a:ext cx="5121988" cy="1102196"/>
            <a:chOff x="5420152" y="2902216"/>
            <a:chExt cx="5121988" cy="1102196"/>
          </a:xfrm>
        </p:grpSpPr>
        <p:grpSp>
          <p:nvGrpSpPr>
            <p:cNvPr id="80" name="Group 79">
              <a:extLst>
                <a:ext uri="{FF2B5EF4-FFF2-40B4-BE49-F238E27FC236}">
                  <a16:creationId xmlns:a16="http://schemas.microsoft.com/office/drawing/2014/main" id="{35FE5C76-0067-2A78-BE1A-365338ACE9BE}"/>
                </a:ext>
              </a:extLst>
            </p:cNvPr>
            <p:cNvGrpSpPr/>
            <p:nvPr/>
          </p:nvGrpSpPr>
          <p:grpSpPr>
            <a:xfrm>
              <a:off x="6989195" y="2922736"/>
              <a:ext cx="3552945" cy="1061157"/>
              <a:chOff x="609441" y="1238324"/>
              <a:chExt cx="3233689" cy="1061157"/>
            </a:xfrm>
          </p:grpSpPr>
          <p:sp>
            <p:nvSpPr>
              <p:cNvPr id="84" name="TextBox 83">
                <a:extLst>
                  <a:ext uri="{FF2B5EF4-FFF2-40B4-BE49-F238E27FC236}">
                    <a16:creationId xmlns:a16="http://schemas.microsoft.com/office/drawing/2014/main" id="{4A8B44B7-3642-F788-FF5D-379F1DEFBEBB}"/>
                  </a:ext>
                </a:extLst>
              </p:cNvPr>
              <p:cNvSpPr txBox="1"/>
              <p:nvPr/>
            </p:nvSpPr>
            <p:spPr>
              <a:xfrm>
                <a:off x="609600" y="1238324"/>
                <a:ext cx="3233530" cy="369180"/>
              </a:xfrm>
              <a:prstGeom prst="rect">
                <a:avLst/>
              </a:prstGeom>
              <a:noFill/>
            </p:spPr>
            <p:txBody>
              <a:bodyPr wrap="square" lIns="0" tIns="0" rIns="0" bIns="0" rtlCol="0" anchor="ctr">
                <a:noAutofit/>
              </a:bodyPr>
              <a:lstStyle/>
              <a:p>
                <a:r>
                  <a:rPr lang="en-US" sz="2400" b="1" err="1">
                    <a:solidFill>
                      <a:schemeClr val="bg1"/>
                    </a:solidFill>
                    <a:ea typeface="Segoe UI Black"/>
                  </a:rPr>
                  <a:t>LoRA</a:t>
                </a:r>
                <a:endParaRPr lang="en-US" sz="2400" b="1">
                  <a:solidFill>
                    <a:schemeClr val="bg1"/>
                  </a:solidFill>
                  <a:cs typeface="Calibri"/>
                </a:endParaRPr>
              </a:p>
            </p:txBody>
          </p:sp>
          <p:sp>
            <p:nvSpPr>
              <p:cNvPr id="85" name="TextBox 84">
                <a:extLst>
                  <a:ext uri="{FF2B5EF4-FFF2-40B4-BE49-F238E27FC236}">
                    <a16:creationId xmlns:a16="http://schemas.microsoft.com/office/drawing/2014/main" id="{F22A378B-3A51-E685-EDAD-C746B72DB260}"/>
                  </a:ext>
                </a:extLst>
              </p:cNvPr>
              <p:cNvSpPr txBox="1"/>
              <p:nvPr/>
            </p:nvSpPr>
            <p:spPr>
              <a:xfrm>
                <a:off x="609441" y="1739441"/>
                <a:ext cx="3233689" cy="560040"/>
              </a:xfrm>
              <a:prstGeom prst="rect">
                <a:avLst/>
              </a:prstGeom>
              <a:noFill/>
            </p:spPr>
            <p:txBody>
              <a:bodyPr wrap="square" lIns="0" tIns="0" rIns="0" bIns="0" anchor="t">
                <a:noAutofit/>
              </a:bodyPr>
              <a:lstStyle/>
              <a:p>
                <a:pPr>
                  <a:lnSpc>
                    <a:spcPct val="110000"/>
                  </a:lnSpc>
                  <a:defRPr/>
                </a:pPr>
                <a:r>
                  <a:rPr lang="en-US" sz="1200" kern="0">
                    <a:solidFill>
                      <a:schemeClr val="bg1"/>
                    </a:solidFill>
                    <a:ea typeface="+mn-lt"/>
                    <a:cs typeface="+mn-lt"/>
                  </a:rPr>
                  <a:t>Efficiently adapts pre-trained models by updating a smaller subset of parameters, reducing computational cost and memory usage while preserving model performance.</a:t>
                </a:r>
                <a:endParaRPr lang="en-US" sz="1200">
                  <a:solidFill>
                    <a:schemeClr val="bg1"/>
                  </a:solidFill>
                  <a:cs typeface="Calibri"/>
                </a:endParaRPr>
              </a:p>
            </p:txBody>
          </p:sp>
        </p:grpSp>
        <p:grpSp>
          <p:nvGrpSpPr>
            <p:cNvPr id="81" name="Group 80">
              <a:extLst>
                <a:ext uri="{FF2B5EF4-FFF2-40B4-BE49-F238E27FC236}">
                  <a16:creationId xmlns:a16="http://schemas.microsoft.com/office/drawing/2014/main" id="{E39271DA-6713-F541-DC4E-9E8FDDB1A1DF}"/>
                </a:ext>
              </a:extLst>
            </p:cNvPr>
            <p:cNvGrpSpPr/>
            <p:nvPr/>
          </p:nvGrpSpPr>
          <p:grpSpPr>
            <a:xfrm>
              <a:off x="5420152" y="2902216"/>
              <a:ext cx="1102196" cy="1102196"/>
              <a:chOff x="5420152" y="2902216"/>
              <a:chExt cx="1102196" cy="1102196"/>
            </a:xfrm>
          </p:grpSpPr>
          <p:sp>
            <p:nvSpPr>
              <p:cNvPr id="82" name="Rectangle: Rounded Corners 66">
                <a:extLst>
                  <a:ext uri="{FF2B5EF4-FFF2-40B4-BE49-F238E27FC236}">
                    <a16:creationId xmlns:a16="http://schemas.microsoft.com/office/drawing/2014/main" id="{ADD95D50-8103-AF12-2621-9DF42E68EF33}"/>
                  </a:ext>
                </a:extLst>
              </p:cNvPr>
              <p:cNvSpPr/>
              <p:nvPr/>
            </p:nvSpPr>
            <p:spPr>
              <a:xfrm>
                <a:off x="5420152" y="2902216"/>
                <a:ext cx="1102196" cy="1102196"/>
              </a:xfrm>
              <a:prstGeom prst="roundRect">
                <a:avLst/>
              </a:prstGeom>
              <a:gradFill flip="none" rotWithShape="1">
                <a:gsLst>
                  <a:gs pos="0">
                    <a:schemeClr val="accent1"/>
                  </a:gs>
                  <a:gs pos="100000">
                    <a:schemeClr val="accent1">
                      <a:lumMod val="75000"/>
                    </a:scheme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raphic 27" descr="Advertising outline">
                <a:extLst>
                  <a:ext uri="{FF2B5EF4-FFF2-40B4-BE49-F238E27FC236}">
                    <a16:creationId xmlns:a16="http://schemas.microsoft.com/office/drawing/2014/main" id="{C040D512-F8E8-4CC8-73F4-3FB6019CDC5A}"/>
                  </a:ext>
                </a:extLst>
              </p:cNvPr>
              <p:cNvSpPr/>
              <p:nvPr/>
            </p:nvSpPr>
            <p:spPr>
              <a:xfrm>
                <a:off x="5780047" y="3259660"/>
                <a:ext cx="382406" cy="387308"/>
              </a:xfrm>
              <a:custGeom>
                <a:avLst/>
                <a:gdLst>
                  <a:gd name="connsiteX0" fmla="*/ 77398 w 431217"/>
                  <a:gd name="connsiteY0" fmla="*/ 315120 h 436745"/>
                  <a:gd name="connsiteX1" fmla="*/ 77398 w 431217"/>
                  <a:gd name="connsiteY1" fmla="*/ 436746 h 436745"/>
                  <a:gd name="connsiteX2" fmla="*/ 88455 w 431217"/>
                  <a:gd name="connsiteY2" fmla="*/ 436746 h 436745"/>
                  <a:gd name="connsiteX3" fmla="*/ 88455 w 431217"/>
                  <a:gd name="connsiteY3" fmla="*/ 315120 h 436745"/>
                  <a:gd name="connsiteX4" fmla="*/ 342762 w 431217"/>
                  <a:gd name="connsiteY4" fmla="*/ 315120 h 436745"/>
                  <a:gd name="connsiteX5" fmla="*/ 342762 w 431217"/>
                  <a:gd name="connsiteY5" fmla="*/ 436746 h 436745"/>
                  <a:gd name="connsiteX6" fmla="*/ 353819 w 431217"/>
                  <a:gd name="connsiteY6" fmla="*/ 436746 h 436745"/>
                  <a:gd name="connsiteX7" fmla="*/ 353819 w 431217"/>
                  <a:gd name="connsiteY7" fmla="*/ 315120 h 436745"/>
                  <a:gd name="connsiteX8" fmla="*/ 425689 w 431217"/>
                  <a:gd name="connsiteY8" fmla="*/ 315120 h 436745"/>
                  <a:gd name="connsiteX9" fmla="*/ 431217 w 431217"/>
                  <a:gd name="connsiteY9" fmla="*/ 309592 h 436745"/>
                  <a:gd name="connsiteX10" fmla="*/ 425689 w 431217"/>
                  <a:gd name="connsiteY10" fmla="*/ 304064 h 436745"/>
                  <a:gd name="connsiteX11" fmla="*/ 420160 w 431217"/>
                  <a:gd name="connsiteY11" fmla="*/ 304064 h 436745"/>
                  <a:gd name="connsiteX12" fmla="*/ 420160 w 431217"/>
                  <a:gd name="connsiteY12" fmla="*/ 270893 h 436745"/>
                  <a:gd name="connsiteX13" fmla="*/ 431217 w 431217"/>
                  <a:gd name="connsiteY13" fmla="*/ 270893 h 436745"/>
                  <a:gd name="connsiteX14" fmla="*/ 431217 w 431217"/>
                  <a:gd name="connsiteY14" fmla="*/ 38699 h 436745"/>
                  <a:gd name="connsiteX15" fmla="*/ 353819 w 431217"/>
                  <a:gd name="connsiteY15" fmla="*/ 38699 h 436745"/>
                  <a:gd name="connsiteX16" fmla="*/ 353819 w 431217"/>
                  <a:gd name="connsiteY16" fmla="*/ 11057 h 436745"/>
                  <a:gd name="connsiteX17" fmla="*/ 364876 w 431217"/>
                  <a:gd name="connsiteY17" fmla="*/ 11057 h 436745"/>
                  <a:gd name="connsiteX18" fmla="*/ 370405 w 431217"/>
                  <a:gd name="connsiteY18" fmla="*/ 5528 h 436745"/>
                  <a:gd name="connsiteX19" fmla="*/ 364876 w 431217"/>
                  <a:gd name="connsiteY19" fmla="*/ 0 h 436745"/>
                  <a:gd name="connsiteX20" fmla="*/ 331706 w 431217"/>
                  <a:gd name="connsiteY20" fmla="*/ 0 h 436745"/>
                  <a:gd name="connsiteX21" fmla="*/ 326177 w 431217"/>
                  <a:gd name="connsiteY21" fmla="*/ 5528 h 436745"/>
                  <a:gd name="connsiteX22" fmla="*/ 331706 w 431217"/>
                  <a:gd name="connsiteY22" fmla="*/ 11057 h 436745"/>
                  <a:gd name="connsiteX23" fmla="*/ 342762 w 431217"/>
                  <a:gd name="connsiteY23" fmla="*/ 11057 h 436745"/>
                  <a:gd name="connsiteX24" fmla="*/ 342762 w 431217"/>
                  <a:gd name="connsiteY24" fmla="*/ 38699 h 436745"/>
                  <a:gd name="connsiteX25" fmla="*/ 221137 w 431217"/>
                  <a:gd name="connsiteY25" fmla="*/ 38699 h 436745"/>
                  <a:gd name="connsiteX26" fmla="*/ 221137 w 431217"/>
                  <a:gd name="connsiteY26" fmla="*/ 11057 h 436745"/>
                  <a:gd name="connsiteX27" fmla="*/ 232194 w 431217"/>
                  <a:gd name="connsiteY27" fmla="*/ 11057 h 436745"/>
                  <a:gd name="connsiteX28" fmla="*/ 237722 w 431217"/>
                  <a:gd name="connsiteY28" fmla="*/ 5528 h 436745"/>
                  <a:gd name="connsiteX29" fmla="*/ 232194 w 431217"/>
                  <a:gd name="connsiteY29" fmla="*/ 0 h 436745"/>
                  <a:gd name="connsiteX30" fmla="*/ 199023 w 431217"/>
                  <a:gd name="connsiteY30" fmla="*/ 0 h 436745"/>
                  <a:gd name="connsiteX31" fmla="*/ 193495 w 431217"/>
                  <a:gd name="connsiteY31" fmla="*/ 5528 h 436745"/>
                  <a:gd name="connsiteX32" fmla="*/ 199023 w 431217"/>
                  <a:gd name="connsiteY32" fmla="*/ 11057 h 436745"/>
                  <a:gd name="connsiteX33" fmla="*/ 210080 w 431217"/>
                  <a:gd name="connsiteY33" fmla="*/ 11057 h 436745"/>
                  <a:gd name="connsiteX34" fmla="*/ 210080 w 431217"/>
                  <a:gd name="connsiteY34" fmla="*/ 38699 h 436745"/>
                  <a:gd name="connsiteX35" fmla="*/ 88455 w 431217"/>
                  <a:gd name="connsiteY35" fmla="*/ 38699 h 436745"/>
                  <a:gd name="connsiteX36" fmla="*/ 88455 w 431217"/>
                  <a:gd name="connsiteY36" fmla="*/ 11057 h 436745"/>
                  <a:gd name="connsiteX37" fmla="*/ 99512 w 431217"/>
                  <a:gd name="connsiteY37" fmla="*/ 11057 h 436745"/>
                  <a:gd name="connsiteX38" fmla="*/ 105040 w 431217"/>
                  <a:gd name="connsiteY38" fmla="*/ 5528 h 436745"/>
                  <a:gd name="connsiteX39" fmla="*/ 99512 w 431217"/>
                  <a:gd name="connsiteY39" fmla="*/ 0 h 436745"/>
                  <a:gd name="connsiteX40" fmla="*/ 66341 w 431217"/>
                  <a:gd name="connsiteY40" fmla="*/ 0 h 436745"/>
                  <a:gd name="connsiteX41" fmla="*/ 60813 w 431217"/>
                  <a:gd name="connsiteY41" fmla="*/ 5528 h 436745"/>
                  <a:gd name="connsiteX42" fmla="*/ 66341 w 431217"/>
                  <a:gd name="connsiteY42" fmla="*/ 11057 h 436745"/>
                  <a:gd name="connsiteX43" fmla="*/ 77398 w 431217"/>
                  <a:gd name="connsiteY43" fmla="*/ 11057 h 436745"/>
                  <a:gd name="connsiteX44" fmla="*/ 77398 w 431217"/>
                  <a:gd name="connsiteY44" fmla="*/ 38699 h 436745"/>
                  <a:gd name="connsiteX45" fmla="*/ 0 w 431217"/>
                  <a:gd name="connsiteY45" fmla="*/ 38699 h 436745"/>
                  <a:gd name="connsiteX46" fmla="*/ 0 w 431217"/>
                  <a:gd name="connsiteY46" fmla="*/ 270893 h 436745"/>
                  <a:gd name="connsiteX47" fmla="*/ 11057 w 431217"/>
                  <a:gd name="connsiteY47" fmla="*/ 270893 h 436745"/>
                  <a:gd name="connsiteX48" fmla="*/ 11057 w 431217"/>
                  <a:gd name="connsiteY48" fmla="*/ 304064 h 436745"/>
                  <a:gd name="connsiteX49" fmla="*/ 5528 w 431217"/>
                  <a:gd name="connsiteY49" fmla="*/ 304064 h 436745"/>
                  <a:gd name="connsiteX50" fmla="*/ 0 w 431217"/>
                  <a:gd name="connsiteY50" fmla="*/ 309592 h 436745"/>
                  <a:gd name="connsiteX51" fmla="*/ 5528 w 431217"/>
                  <a:gd name="connsiteY51" fmla="*/ 315120 h 436745"/>
                  <a:gd name="connsiteX52" fmla="*/ 40988 w 431217"/>
                  <a:gd name="connsiteY52" fmla="*/ 304064 h 436745"/>
                  <a:gd name="connsiteX53" fmla="*/ 74158 w 431217"/>
                  <a:gd name="connsiteY53" fmla="*/ 270893 h 436745"/>
                  <a:gd name="connsiteX54" fmla="*/ 77398 w 431217"/>
                  <a:gd name="connsiteY54" fmla="*/ 270893 h 436745"/>
                  <a:gd name="connsiteX55" fmla="*/ 77398 w 431217"/>
                  <a:gd name="connsiteY55" fmla="*/ 304064 h 436745"/>
                  <a:gd name="connsiteX56" fmla="*/ 191206 w 431217"/>
                  <a:gd name="connsiteY56" fmla="*/ 270893 h 436745"/>
                  <a:gd name="connsiteX57" fmla="*/ 158036 w 431217"/>
                  <a:gd name="connsiteY57" fmla="*/ 304064 h 436745"/>
                  <a:gd name="connsiteX58" fmla="*/ 154796 w 431217"/>
                  <a:gd name="connsiteY58" fmla="*/ 304064 h 436745"/>
                  <a:gd name="connsiteX59" fmla="*/ 154796 w 431217"/>
                  <a:gd name="connsiteY59" fmla="*/ 270893 h 436745"/>
                  <a:gd name="connsiteX60" fmla="*/ 257547 w 431217"/>
                  <a:gd name="connsiteY60" fmla="*/ 270893 h 436745"/>
                  <a:gd name="connsiteX61" fmla="*/ 224377 w 431217"/>
                  <a:gd name="connsiteY61" fmla="*/ 304064 h 436745"/>
                  <a:gd name="connsiteX62" fmla="*/ 221137 w 431217"/>
                  <a:gd name="connsiteY62" fmla="*/ 304064 h 436745"/>
                  <a:gd name="connsiteX63" fmla="*/ 221137 w 431217"/>
                  <a:gd name="connsiteY63" fmla="*/ 270893 h 436745"/>
                  <a:gd name="connsiteX64" fmla="*/ 323888 w 431217"/>
                  <a:gd name="connsiteY64" fmla="*/ 270893 h 436745"/>
                  <a:gd name="connsiteX65" fmla="*/ 290718 w 431217"/>
                  <a:gd name="connsiteY65" fmla="*/ 304064 h 436745"/>
                  <a:gd name="connsiteX66" fmla="*/ 287478 w 431217"/>
                  <a:gd name="connsiteY66" fmla="*/ 304064 h 436745"/>
                  <a:gd name="connsiteX67" fmla="*/ 287478 w 431217"/>
                  <a:gd name="connsiteY67" fmla="*/ 270893 h 436745"/>
                  <a:gd name="connsiteX68" fmla="*/ 353819 w 431217"/>
                  <a:gd name="connsiteY68" fmla="*/ 304064 h 436745"/>
                  <a:gd name="connsiteX69" fmla="*/ 353819 w 431217"/>
                  <a:gd name="connsiteY69" fmla="*/ 270893 h 436745"/>
                  <a:gd name="connsiteX70" fmla="*/ 390230 w 431217"/>
                  <a:gd name="connsiteY70" fmla="*/ 270893 h 436745"/>
                  <a:gd name="connsiteX71" fmla="*/ 357059 w 431217"/>
                  <a:gd name="connsiteY71" fmla="*/ 304064 h 436745"/>
                  <a:gd name="connsiteX72" fmla="*/ 342762 w 431217"/>
                  <a:gd name="connsiteY72" fmla="*/ 270893 h 436745"/>
                  <a:gd name="connsiteX73" fmla="*/ 342762 w 431217"/>
                  <a:gd name="connsiteY73" fmla="*/ 304064 h 436745"/>
                  <a:gd name="connsiteX74" fmla="*/ 306352 w 431217"/>
                  <a:gd name="connsiteY74" fmla="*/ 304064 h 436745"/>
                  <a:gd name="connsiteX75" fmla="*/ 339523 w 431217"/>
                  <a:gd name="connsiteY75" fmla="*/ 270893 h 436745"/>
                  <a:gd name="connsiteX76" fmla="*/ 276421 w 431217"/>
                  <a:gd name="connsiteY76" fmla="*/ 270893 h 436745"/>
                  <a:gd name="connsiteX77" fmla="*/ 276421 w 431217"/>
                  <a:gd name="connsiteY77" fmla="*/ 304064 h 436745"/>
                  <a:gd name="connsiteX78" fmla="*/ 240011 w 431217"/>
                  <a:gd name="connsiteY78" fmla="*/ 304064 h 436745"/>
                  <a:gd name="connsiteX79" fmla="*/ 273182 w 431217"/>
                  <a:gd name="connsiteY79" fmla="*/ 270893 h 436745"/>
                  <a:gd name="connsiteX80" fmla="*/ 210080 w 431217"/>
                  <a:gd name="connsiteY80" fmla="*/ 270893 h 436745"/>
                  <a:gd name="connsiteX81" fmla="*/ 210080 w 431217"/>
                  <a:gd name="connsiteY81" fmla="*/ 304064 h 436745"/>
                  <a:gd name="connsiteX82" fmla="*/ 173670 w 431217"/>
                  <a:gd name="connsiteY82" fmla="*/ 304064 h 436745"/>
                  <a:gd name="connsiteX83" fmla="*/ 206841 w 431217"/>
                  <a:gd name="connsiteY83" fmla="*/ 270893 h 436745"/>
                  <a:gd name="connsiteX84" fmla="*/ 143739 w 431217"/>
                  <a:gd name="connsiteY84" fmla="*/ 270893 h 436745"/>
                  <a:gd name="connsiteX85" fmla="*/ 143739 w 431217"/>
                  <a:gd name="connsiteY85" fmla="*/ 304064 h 436745"/>
                  <a:gd name="connsiteX86" fmla="*/ 107329 w 431217"/>
                  <a:gd name="connsiteY86" fmla="*/ 304064 h 436745"/>
                  <a:gd name="connsiteX87" fmla="*/ 140499 w 431217"/>
                  <a:gd name="connsiteY87" fmla="*/ 270893 h 436745"/>
                  <a:gd name="connsiteX88" fmla="*/ 91694 w 431217"/>
                  <a:gd name="connsiteY88" fmla="*/ 304064 h 436745"/>
                  <a:gd name="connsiteX89" fmla="*/ 88455 w 431217"/>
                  <a:gd name="connsiteY89" fmla="*/ 304064 h 436745"/>
                  <a:gd name="connsiteX90" fmla="*/ 88455 w 431217"/>
                  <a:gd name="connsiteY90" fmla="*/ 270893 h 436745"/>
                  <a:gd name="connsiteX91" fmla="*/ 124865 w 431217"/>
                  <a:gd name="connsiteY91" fmla="*/ 270893 h 436745"/>
                  <a:gd name="connsiteX92" fmla="*/ 409104 w 431217"/>
                  <a:gd name="connsiteY92" fmla="*/ 304064 h 436745"/>
                  <a:gd name="connsiteX93" fmla="*/ 372693 w 431217"/>
                  <a:gd name="connsiteY93" fmla="*/ 304064 h 436745"/>
                  <a:gd name="connsiteX94" fmla="*/ 405864 w 431217"/>
                  <a:gd name="connsiteY94" fmla="*/ 270893 h 436745"/>
                  <a:gd name="connsiteX95" fmla="*/ 409104 w 431217"/>
                  <a:gd name="connsiteY95" fmla="*/ 270893 h 436745"/>
                  <a:gd name="connsiteX96" fmla="*/ 11057 w 431217"/>
                  <a:gd name="connsiteY96" fmla="*/ 49756 h 436745"/>
                  <a:gd name="connsiteX97" fmla="*/ 420160 w 431217"/>
                  <a:gd name="connsiteY97" fmla="*/ 49756 h 436745"/>
                  <a:gd name="connsiteX98" fmla="*/ 420160 w 431217"/>
                  <a:gd name="connsiteY98" fmla="*/ 259836 h 436745"/>
                  <a:gd name="connsiteX99" fmla="*/ 11057 w 431217"/>
                  <a:gd name="connsiteY99" fmla="*/ 259836 h 436745"/>
                  <a:gd name="connsiteX100" fmla="*/ 22114 w 431217"/>
                  <a:gd name="connsiteY100" fmla="*/ 270893 h 436745"/>
                  <a:gd name="connsiteX101" fmla="*/ 58524 w 431217"/>
                  <a:gd name="connsiteY101" fmla="*/ 270893 h 436745"/>
                  <a:gd name="connsiteX102" fmla="*/ 25353 w 431217"/>
                  <a:gd name="connsiteY102" fmla="*/ 304064 h 436745"/>
                  <a:gd name="connsiteX103" fmla="*/ 22114 w 431217"/>
                  <a:gd name="connsiteY103" fmla="*/ 304064 h 43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31217" h="436745">
                    <a:moveTo>
                      <a:pt x="77398" y="315120"/>
                    </a:moveTo>
                    <a:lnTo>
                      <a:pt x="77398" y="436746"/>
                    </a:lnTo>
                    <a:lnTo>
                      <a:pt x="88455" y="436746"/>
                    </a:lnTo>
                    <a:lnTo>
                      <a:pt x="88455" y="315120"/>
                    </a:lnTo>
                    <a:lnTo>
                      <a:pt x="342762" y="315120"/>
                    </a:lnTo>
                    <a:lnTo>
                      <a:pt x="342762" y="436746"/>
                    </a:lnTo>
                    <a:lnTo>
                      <a:pt x="353819" y="436746"/>
                    </a:lnTo>
                    <a:lnTo>
                      <a:pt x="353819" y="315120"/>
                    </a:lnTo>
                    <a:lnTo>
                      <a:pt x="425689" y="315120"/>
                    </a:lnTo>
                    <a:cubicBezTo>
                      <a:pt x="428742" y="315120"/>
                      <a:pt x="431217" y="312645"/>
                      <a:pt x="431217" y="309592"/>
                    </a:cubicBezTo>
                    <a:cubicBezTo>
                      <a:pt x="431217" y="306539"/>
                      <a:pt x="428742" y="304064"/>
                      <a:pt x="425689" y="304064"/>
                    </a:cubicBezTo>
                    <a:lnTo>
                      <a:pt x="420160" y="304064"/>
                    </a:lnTo>
                    <a:lnTo>
                      <a:pt x="420160" y="270893"/>
                    </a:lnTo>
                    <a:lnTo>
                      <a:pt x="431217" y="270893"/>
                    </a:lnTo>
                    <a:lnTo>
                      <a:pt x="431217" y="38699"/>
                    </a:lnTo>
                    <a:lnTo>
                      <a:pt x="353819" y="38699"/>
                    </a:lnTo>
                    <a:lnTo>
                      <a:pt x="353819" y="11057"/>
                    </a:lnTo>
                    <a:lnTo>
                      <a:pt x="364876" y="11057"/>
                    </a:lnTo>
                    <a:cubicBezTo>
                      <a:pt x="367930" y="11057"/>
                      <a:pt x="370405" y="8582"/>
                      <a:pt x="370405" y="5528"/>
                    </a:cubicBezTo>
                    <a:cubicBezTo>
                      <a:pt x="370405" y="2475"/>
                      <a:pt x="367930" y="0"/>
                      <a:pt x="364876" y="0"/>
                    </a:cubicBezTo>
                    <a:lnTo>
                      <a:pt x="331706" y="0"/>
                    </a:lnTo>
                    <a:cubicBezTo>
                      <a:pt x="328652" y="0"/>
                      <a:pt x="326177" y="2475"/>
                      <a:pt x="326177" y="5528"/>
                    </a:cubicBezTo>
                    <a:cubicBezTo>
                      <a:pt x="326177" y="8582"/>
                      <a:pt x="328652" y="11057"/>
                      <a:pt x="331706" y="11057"/>
                    </a:cubicBezTo>
                    <a:lnTo>
                      <a:pt x="342762" y="11057"/>
                    </a:lnTo>
                    <a:lnTo>
                      <a:pt x="342762" y="38699"/>
                    </a:lnTo>
                    <a:lnTo>
                      <a:pt x="221137" y="38699"/>
                    </a:lnTo>
                    <a:lnTo>
                      <a:pt x="221137" y="11057"/>
                    </a:lnTo>
                    <a:lnTo>
                      <a:pt x="232194" y="11057"/>
                    </a:lnTo>
                    <a:cubicBezTo>
                      <a:pt x="235247" y="11057"/>
                      <a:pt x="237722" y="8582"/>
                      <a:pt x="237722" y="5528"/>
                    </a:cubicBezTo>
                    <a:cubicBezTo>
                      <a:pt x="237722" y="2475"/>
                      <a:pt x="235247" y="0"/>
                      <a:pt x="232194" y="0"/>
                    </a:cubicBezTo>
                    <a:lnTo>
                      <a:pt x="199023" y="0"/>
                    </a:lnTo>
                    <a:cubicBezTo>
                      <a:pt x="195970" y="0"/>
                      <a:pt x="193495" y="2475"/>
                      <a:pt x="193495" y="5528"/>
                    </a:cubicBezTo>
                    <a:cubicBezTo>
                      <a:pt x="193495" y="8582"/>
                      <a:pt x="195970" y="11057"/>
                      <a:pt x="199023" y="11057"/>
                    </a:cubicBezTo>
                    <a:lnTo>
                      <a:pt x="210080" y="11057"/>
                    </a:lnTo>
                    <a:lnTo>
                      <a:pt x="210080" y="38699"/>
                    </a:lnTo>
                    <a:lnTo>
                      <a:pt x="88455" y="38699"/>
                    </a:lnTo>
                    <a:lnTo>
                      <a:pt x="88455" y="11057"/>
                    </a:lnTo>
                    <a:lnTo>
                      <a:pt x="99512" y="11057"/>
                    </a:lnTo>
                    <a:cubicBezTo>
                      <a:pt x="102565" y="11057"/>
                      <a:pt x="105040" y="8582"/>
                      <a:pt x="105040" y="5528"/>
                    </a:cubicBezTo>
                    <a:cubicBezTo>
                      <a:pt x="105040" y="2475"/>
                      <a:pt x="102565" y="0"/>
                      <a:pt x="99512" y="0"/>
                    </a:cubicBezTo>
                    <a:lnTo>
                      <a:pt x="66341" y="0"/>
                    </a:lnTo>
                    <a:cubicBezTo>
                      <a:pt x="63288" y="0"/>
                      <a:pt x="60813" y="2475"/>
                      <a:pt x="60813" y="5528"/>
                    </a:cubicBezTo>
                    <a:cubicBezTo>
                      <a:pt x="60813" y="8582"/>
                      <a:pt x="63288" y="11057"/>
                      <a:pt x="66341" y="11057"/>
                    </a:cubicBezTo>
                    <a:lnTo>
                      <a:pt x="77398" y="11057"/>
                    </a:lnTo>
                    <a:lnTo>
                      <a:pt x="77398" y="38699"/>
                    </a:lnTo>
                    <a:lnTo>
                      <a:pt x="0" y="38699"/>
                    </a:lnTo>
                    <a:lnTo>
                      <a:pt x="0" y="270893"/>
                    </a:lnTo>
                    <a:lnTo>
                      <a:pt x="11057" y="270893"/>
                    </a:lnTo>
                    <a:lnTo>
                      <a:pt x="11057" y="304064"/>
                    </a:lnTo>
                    <a:lnTo>
                      <a:pt x="5528" y="304064"/>
                    </a:lnTo>
                    <a:cubicBezTo>
                      <a:pt x="2475" y="304064"/>
                      <a:pt x="0" y="306539"/>
                      <a:pt x="0" y="309592"/>
                    </a:cubicBezTo>
                    <a:cubicBezTo>
                      <a:pt x="0" y="312645"/>
                      <a:pt x="2475" y="315120"/>
                      <a:pt x="5528" y="315120"/>
                    </a:cubicBezTo>
                    <a:close/>
                    <a:moveTo>
                      <a:pt x="40988" y="304064"/>
                    </a:moveTo>
                    <a:lnTo>
                      <a:pt x="74158" y="270893"/>
                    </a:lnTo>
                    <a:lnTo>
                      <a:pt x="77398" y="270893"/>
                    </a:lnTo>
                    <a:lnTo>
                      <a:pt x="77398" y="304064"/>
                    </a:lnTo>
                    <a:close/>
                    <a:moveTo>
                      <a:pt x="191206" y="270893"/>
                    </a:moveTo>
                    <a:lnTo>
                      <a:pt x="158036" y="304064"/>
                    </a:lnTo>
                    <a:lnTo>
                      <a:pt x="154796" y="304064"/>
                    </a:lnTo>
                    <a:lnTo>
                      <a:pt x="154796" y="270893"/>
                    </a:lnTo>
                    <a:close/>
                    <a:moveTo>
                      <a:pt x="257547" y="270893"/>
                    </a:moveTo>
                    <a:lnTo>
                      <a:pt x="224377" y="304064"/>
                    </a:lnTo>
                    <a:lnTo>
                      <a:pt x="221137" y="304064"/>
                    </a:lnTo>
                    <a:lnTo>
                      <a:pt x="221137" y="270893"/>
                    </a:lnTo>
                    <a:close/>
                    <a:moveTo>
                      <a:pt x="323888" y="270893"/>
                    </a:moveTo>
                    <a:lnTo>
                      <a:pt x="290718" y="304064"/>
                    </a:lnTo>
                    <a:lnTo>
                      <a:pt x="287478" y="304064"/>
                    </a:lnTo>
                    <a:lnTo>
                      <a:pt x="287478" y="270893"/>
                    </a:lnTo>
                    <a:close/>
                    <a:moveTo>
                      <a:pt x="353819" y="304064"/>
                    </a:moveTo>
                    <a:lnTo>
                      <a:pt x="353819" y="270893"/>
                    </a:lnTo>
                    <a:lnTo>
                      <a:pt x="390230" y="270893"/>
                    </a:lnTo>
                    <a:lnTo>
                      <a:pt x="357059" y="304064"/>
                    </a:lnTo>
                    <a:close/>
                    <a:moveTo>
                      <a:pt x="342762" y="270893"/>
                    </a:moveTo>
                    <a:lnTo>
                      <a:pt x="342762" y="304064"/>
                    </a:lnTo>
                    <a:lnTo>
                      <a:pt x="306352" y="304064"/>
                    </a:lnTo>
                    <a:lnTo>
                      <a:pt x="339523" y="270893"/>
                    </a:lnTo>
                    <a:close/>
                    <a:moveTo>
                      <a:pt x="276421" y="270893"/>
                    </a:moveTo>
                    <a:lnTo>
                      <a:pt x="276421" y="304064"/>
                    </a:lnTo>
                    <a:lnTo>
                      <a:pt x="240011" y="304064"/>
                    </a:lnTo>
                    <a:lnTo>
                      <a:pt x="273182" y="270893"/>
                    </a:lnTo>
                    <a:close/>
                    <a:moveTo>
                      <a:pt x="210080" y="270893"/>
                    </a:moveTo>
                    <a:lnTo>
                      <a:pt x="210080" y="304064"/>
                    </a:lnTo>
                    <a:lnTo>
                      <a:pt x="173670" y="304064"/>
                    </a:lnTo>
                    <a:lnTo>
                      <a:pt x="206841" y="270893"/>
                    </a:lnTo>
                    <a:close/>
                    <a:moveTo>
                      <a:pt x="143739" y="270893"/>
                    </a:moveTo>
                    <a:lnTo>
                      <a:pt x="143739" y="304064"/>
                    </a:lnTo>
                    <a:lnTo>
                      <a:pt x="107329" y="304064"/>
                    </a:lnTo>
                    <a:lnTo>
                      <a:pt x="140499" y="270893"/>
                    </a:lnTo>
                    <a:close/>
                    <a:moveTo>
                      <a:pt x="91694" y="304064"/>
                    </a:moveTo>
                    <a:lnTo>
                      <a:pt x="88455" y="304064"/>
                    </a:lnTo>
                    <a:lnTo>
                      <a:pt x="88455" y="270893"/>
                    </a:lnTo>
                    <a:lnTo>
                      <a:pt x="124865" y="270893"/>
                    </a:lnTo>
                    <a:close/>
                    <a:moveTo>
                      <a:pt x="409104" y="304064"/>
                    </a:moveTo>
                    <a:lnTo>
                      <a:pt x="372693" y="304064"/>
                    </a:lnTo>
                    <a:lnTo>
                      <a:pt x="405864" y="270893"/>
                    </a:lnTo>
                    <a:lnTo>
                      <a:pt x="409104" y="270893"/>
                    </a:lnTo>
                    <a:close/>
                    <a:moveTo>
                      <a:pt x="11057" y="49756"/>
                    </a:moveTo>
                    <a:lnTo>
                      <a:pt x="420160" y="49756"/>
                    </a:lnTo>
                    <a:lnTo>
                      <a:pt x="420160" y="259836"/>
                    </a:lnTo>
                    <a:lnTo>
                      <a:pt x="11057" y="259836"/>
                    </a:lnTo>
                    <a:close/>
                    <a:moveTo>
                      <a:pt x="22114" y="270893"/>
                    </a:moveTo>
                    <a:lnTo>
                      <a:pt x="58524" y="270893"/>
                    </a:lnTo>
                    <a:lnTo>
                      <a:pt x="25353" y="304064"/>
                    </a:lnTo>
                    <a:lnTo>
                      <a:pt x="22114" y="304064"/>
                    </a:lnTo>
                    <a:close/>
                  </a:path>
                </a:pathLst>
              </a:custGeom>
              <a:solidFill>
                <a:schemeClr val="bg1"/>
              </a:solidFill>
              <a:ln w="5457" cap="flat">
                <a:noFill/>
                <a:prstDash val="solid"/>
                <a:miter/>
              </a:ln>
            </p:spPr>
            <p:txBody>
              <a:bodyPr rtlCol="0" anchor="ctr"/>
              <a:lstStyle/>
              <a:p>
                <a:endParaRPr lang="en-IN"/>
              </a:p>
            </p:txBody>
          </p:sp>
        </p:grpSp>
      </p:grpSp>
      <p:sp>
        <p:nvSpPr>
          <p:cNvPr id="2" name="TextBox 1">
            <a:extLst>
              <a:ext uri="{FF2B5EF4-FFF2-40B4-BE49-F238E27FC236}">
                <a16:creationId xmlns:a16="http://schemas.microsoft.com/office/drawing/2014/main" id="{75F93704-0B41-233E-ACA4-BD19BAC62623}"/>
              </a:ext>
            </a:extLst>
          </p:cNvPr>
          <p:cNvSpPr txBox="1"/>
          <p:nvPr/>
        </p:nvSpPr>
        <p:spPr>
          <a:xfrm>
            <a:off x="2183561" y="2100680"/>
            <a:ext cx="33337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latin typeface="Calibri"/>
                <a:cs typeface="Calibri"/>
              </a:rPr>
              <a:t>Parameter Efficient Fine Tuning</a:t>
            </a:r>
            <a:endParaRPr lang="en-US" dirty="0">
              <a:solidFill>
                <a:schemeClr val="bg1"/>
              </a:solidFill>
              <a:cs typeface="Calibri"/>
            </a:endParaRPr>
          </a:p>
        </p:txBody>
      </p:sp>
    </p:spTree>
    <p:extLst>
      <p:ext uri="{BB962C8B-B14F-4D97-AF65-F5344CB8AC3E}">
        <p14:creationId xmlns:p14="http://schemas.microsoft.com/office/powerpoint/2010/main" val="12310498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4" presetClass="entr" presetSubtype="1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randombar(horizontal)">
                                      <p:cBhvr>
                                        <p:cTn id="12" dur="500"/>
                                        <p:tgtEl>
                                          <p:spTgt spid="40"/>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wipe(left)">
                                      <p:cBhvr>
                                        <p:cTn id="16" dur="300"/>
                                        <p:tgtEl>
                                          <p:spTgt spid="86"/>
                                        </p:tgtEl>
                                      </p:cBhvr>
                                    </p:animEffect>
                                  </p:childTnLst>
                                </p:cTn>
                              </p:par>
                            </p:childTnLst>
                          </p:cTn>
                        </p:par>
                        <p:par>
                          <p:cTn id="17" fill="hold">
                            <p:stCondLst>
                              <p:cond delay="1300"/>
                            </p:stCondLst>
                            <p:childTnLst>
                              <p:par>
                                <p:cTn id="18" presetID="22" presetClass="entr" presetSubtype="8" fill="hold" nodeType="afterEffect">
                                  <p:stCondLst>
                                    <p:cond delay="0"/>
                                  </p:stCondLst>
                                  <p:childTnLst>
                                    <p:set>
                                      <p:cBhvr>
                                        <p:cTn id="19" dur="1" fill="hold">
                                          <p:stCondLst>
                                            <p:cond delay="0"/>
                                          </p:stCondLst>
                                        </p:cTn>
                                        <p:tgtEl>
                                          <p:spTgt spid="78"/>
                                        </p:tgtEl>
                                        <p:attrNameLst>
                                          <p:attrName>style.visibility</p:attrName>
                                        </p:attrNameLst>
                                      </p:cBhvr>
                                      <p:to>
                                        <p:strVal val="visible"/>
                                      </p:to>
                                    </p:set>
                                    <p:animEffect transition="in" filter="wipe(left)">
                                      <p:cBhvr>
                                        <p:cTn id="20" dur="3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pic>
        <p:nvPicPr>
          <p:cNvPr id="4" name="Graphic 2">
            <a:extLst>
              <a:ext uri="{FF2B5EF4-FFF2-40B4-BE49-F238E27FC236}">
                <a16:creationId xmlns:a16="http://schemas.microsoft.com/office/drawing/2014/main" id="{DE9EDD0E-7130-4946-AF24-85C87D8B8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92" y="1076746"/>
            <a:ext cx="4517418" cy="4517418"/>
          </a:xfrm>
          <a:prstGeom prst="rect">
            <a:avLst/>
          </a:prstGeom>
          <a:effectLst>
            <a:outerShdw blurRad="76200" dir="13500000" sy="23000" kx="1200000" algn="br" rotWithShape="0">
              <a:prstClr val="black">
                <a:alpha val="20000"/>
              </a:prstClr>
            </a:outerShdw>
          </a:effectLst>
        </p:spPr>
      </p:pic>
      <p:grpSp>
        <p:nvGrpSpPr>
          <p:cNvPr id="26" name="Group 25">
            <a:extLst>
              <a:ext uri="{FF2B5EF4-FFF2-40B4-BE49-F238E27FC236}">
                <a16:creationId xmlns:a16="http://schemas.microsoft.com/office/drawing/2014/main" id="{DDBCB63C-BF04-4DEA-9556-71367FE17371}"/>
              </a:ext>
            </a:extLst>
          </p:cNvPr>
          <p:cNvGrpSpPr/>
          <p:nvPr/>
        </p:nvGrpSpPr>
        <p:grpSpPr>
          <a:xfrm>
            <a:off x="5419810" y="1916643"/>
            <a:ext cx="6143869" cy="3640268"/>
            <a:chOff x="5419810" y="1916643"/>
            <a:chExt cx="6143869" cy="3640268"/>
          </a:xfrm>
        </p:grpSpPr>
        <p:grpSp>
          <p:nvGrpSpPr>
            <p:cNvPr id="28" name="Group 27">
              <a:extLst>
                <a:ext uri="{FF2B5EF4-FFF2-40B4-BE49-F238E27FC236}">
                  <a16:creationId xmlns:a16="http://schemas.microsoft.com/office/drawing/2014/main" id="{7DDA5797-2E25-4032-861B-E595DD179A74}"/>
                </a:ext>
              </a:extLst>
            </p:cNvPr>
            <p:cNvGrpSpPr/>
            <p:nvPr/>
          </p:nvGrpSpPr>
          <p:grpSpPr>
            <a:xfrm>
              <a:off x="5419810" y="1916643"/>
              <a:ext cx="6143869" cy="3640268"/>
              <a:chOff x="300717" y="537886"/>
              <a:chExt cx="6143869" cy="3640268"/>
            </a:xfrm>
          </p:grpSpPr>
          <p:sp>
            <p:nvSpPr>
              <p:cNvPr id="30" name="TextBox 29">
                <a:extLst>
                  <a:ext uri="{FF2B5EF4-FFF2-40B4-BE49-F238E27FC236}">
                    <a16:creationId xmlns:a16="http://schemas.microsoft.com/office/drawing/2014/main" id="{A0F8ADF3-E839-4F4E-B8D9-B6D301167652}"/>
                  </a:ext>
                </a:extLst>
              </p:cNvPr>
              <p:cNvSpPr txBox="1"/>
              <p:nvPr/>
            </p:nvSpPr>
            <p:spPr>
              <a:xfrm>
                <a:off x="4778594" y="537886"/>
                <a:ext cx="1656223" cy="830997"/>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a:ln>
                      <a:noFill/>
                    </a:ln>
                    <a:solidFill>
                      <a:prstClr val="white"/>
                    </a:solidFill>
                    <a:effectLst/>
                    <a:uLnTx/>
                    <a:uFillTx/>
                    <a:latin typeface="Arial Black" panose="020B0A04020102020204" pitchFamily="34" charset="0"/>
                  </a:rPr>
                  <a:t>RAG</a:t>
                </a:r>
              </a:p>
            </p:txBody>
          </p:sp>
          <p:sp>
            <p:nvSpPr>
              <p:cNvPr id="31" name="TextBox 30">
                <a:extLst>
                  <a:ext uri="{FF2B5EF4-FFF2-40B4-BE49-F238E27FC236}">
                    <a16:creationId xmlns:a16="http://schemas.microsoft.com/office/drawing/2014/main" id="{C3A082F1-B398-40D0-9AE6-E5EB0941C6E4}"/>
                  </a:ext>
                </a:extLst>
              </p:cNvPr>
              <p:cNvSpPr txBox="1"/>
              <p:nvPr/>
            </p:nvSpPr>
            <p:spPr>
              <a:xfrm>
                <a:off x="300717" y="1629616"/>
                <a:ext cx="6134100" cy="461665"/>
              </a:xfrm>
              <a:prstGeom prst="rect">
                <a:avLst/>
              </a:prstGeom>
              <a:noFill/>
            </p:spPr>
            <p:txBody>
              <a:bodyPr wrap="square">
                <a:spAutoFit/>
              </a:bodyPr>
              <a:lstStyle/>
              <a:p>
                <a:pPr lvl="0" algn="r">
                  <a:defRPr/>
                </a:pPr>
                <a:r>
                  <a:rPr lang="en-US" sz="2400" b="1" kern="0">
                    <a:solidFill>
                      <a:prstClr val="white"/>
                    </a:solidFill>
                    <a:latin typeface="Segoe UI" panose="020B0502040204020203" pitchFamily="34" charset="0"/>
                    <a:ea typeface="Open Sans" panose="020B0606030504020204" pitchFamily="34" charset="0"/>
                    <a:cs typeface="Open Sans" panose="020B0606030504020204" pitchFamily="34" charset="0"/>
                  </a:rPr>
                  <a:t>Retrieval-Augmented Generation</a:t>
                </a:r>
                <a:endParaRPr kumimoji="0" lang="en-US" sz="2400" b="1" i="0" u="none" strike="noStrike" kern="0" cap="none" spc="0" normalizeH="0" baseline="0" noProof="0">
                  <a:ln>
                    <a:noFill/>
                  </a:ln>
                  <a:solidFill>
                    <a:prstClr val="white"/>
                  </a:solidFill>
                  <a:effectLst/>
                  <a:uLnTx/>
                  <a:uFillTx/>
                  <a:latin typeface="Segoe UI" panose="020B0502040204020203" pitchFamily="34" charset="0"/>
                  <a:ea typeface="Open Sans" panose="020B0606030504020204" pitchFamily="34" charset="0"/>
                  <a:cs typeface="Open Sans" panose="020B0606030504020204" pitchFamily="34" charset="0"/>
                </a:endParaRPr>
              </a:p>
            </p:txBody>
          </p:sp>
          <p:sp>
            <p:nvSpPr>
              <p:cNvPr id="32" name="Subtitle demo text">
                <a:extLst>
                  <a:ext uri="{FF2B5EF4-FFF2-40B4-BE49-F238E27FC236}">
                    <a16:creationId xmlns:a16="http://schemas.microsoft.com/office/drawing/2014/main" id="{9189FB0F-097B-4D8F-ACFF-617484C1235E}"/>
                  </a:ext>
                </a:extLst>
              </p:cNvPr>
              <p:cNvSpPr/>
              <p:nvPr/>
            </p:nvSpPr>
            <p:spPr>
              <a:xfrm>
                <a:off x="973613" y="2352013"/>
                <a:ext cx="5470973" cy="182614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wrap="square" lIns="50800" tIns="50800" rIns="50800" bIns="50800" numCol="1"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1pPr>
                <a:lvl2pPr marL="0" marR="0" indent="228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2pPr>
                <a:lvl3pPr marL="0" marR="0" indent="457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3pPr>
                <a:lvl4pPr marL="0" marR="0" indent="685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4pPr>
                <a:lvl5pPr marL="0" marR="0" indent="9144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5pPr>
                <a:lvl6pPr marL="0" marR="0" indent="11430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6pPr>
                <a:lvl7pPr marL="0" marR="0" indent="13716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7pPr>
                <a:lvl8pPr marL="0" marR="0" indent="16002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8pPr>
                <a:lvl9pPr marL="0" marR="0" indent="1828800" algn="l" defTabSz="825500" rtl="0" fontAlgn="auto" latinLnBrk="0" hangingPunct="0">
                  <a:lnSpc>
                    <a:spcPct val="100000"/>
                  </a:lnSpc>
                  <a:spcBef>
                    <a:spcPts val="0"/>
                  </a:spcBef>
                  <a:spcAft>
                    <a:spcPts val="0"/>
                  </a:spcAft>
                  <a:buClrTx/>
                  <a:buSzTx/>
                  <a:buFontTx/>
                  <a:buNone/>
                  <a:tabLst/>
                  <a:defRPr kumimoji="0" sz="2800" b="1" i="0" u="none" strike="noStrike" cap="none" spc="0" normalizeH="0" baseline="0">
                    <a:ln>
                      <a:noFill/>
                    </a:ln>
                    <a:solidFill>
                      <a:srgbClr val="19204A"/>
                    </a:solidFill>
                    <a:effectLst/>
                    <a:uFillTx/>
                    <a:latin typeface="+mn-lt"/>
                    <a:ea typeface="+mn-ea"/>
                    <a:cs typeface="+mn-cs"/>
                    <a:sym typeface="Roboto"/>
                  </a:defRPr>
                </a:lvl9pPr>
              </a:lstStyle>
              <a:p>
                <a:pPr>
                  <a:defRPr/>
                </a:pPr>
                <a:r>
                  <a:rPr lang="en-US" sz="1600" b="0" kern="0">
                    <a:solidFill>
                      <a:srgbClr val="F2F2F2"/>
                    </a:solidFill>
                    <a:latin typeface="Segoe UI"/>
                    <a:cs typeface="Segoe UI"/>
                  </a:rPr>
                  <a:t>RAG is a way to enhance the capabilities of LLMs by combining their powerful language understanding with targeted retrieval of relevant information from external sources often with using embeddings in vector databases, leading to more accurate, trustworthy, and versatile AI-powered applications</a:t>
                </a:r>
                <a:endParaRPr lang="en-US" sz="1600">
                  <a:cs typeface="Calibri"/>
                </a:endParaRPr>
              </a:p>
              <a:p>
                <a:pPr>
                  <a:defRPr/>
                </a:pPr>
                <a:endParaRPr lang="en-US" sz="1600" b="0" i="0" u="none" strike="noStrike" kern="0" cap="none" spc="0" normalizeH="0" baseline="0" noProof="0">
                  <a:ln>
                    <a:noFill/>
                  </a:ln>
                  <a:solidFill>
                    <a:prstClr val="white">
                      <a:lumMod val="95000"/>
                    </a:prstClr>
                  </a:solidFill>
                  <a:effectLst/>
                  <a:uLnTx/>
                  <a:uFillTx/>
                  <a:latin typeface="Segoe UI" panose="020B0502040204020203" pitchFamily="34" charset="0"/>
                  <a:cs typeface="Segoe UI" panose="020B0502040204020203" pitchFamily="34" charset="0"/>
                </a:endParaRPr>
              </a:p>
            </p:txBody>
          </p:sp>
        </p:grpSp>
        <p:cxnSp>
          <p:nvCxnSpPr>
            <p:cNvPr id="29" name="Straight Connector 28">
              <a:extLst>
                <a:ext uri="{FF2B5EF4-FFF2-40B4-BE49-F238E27FC236}">
                  <a16:creationId xmlns:a16="http://schemas.microsoft.com/office/drawing/2014/main" id="{E7EC1955-9E2E-4F13-A3F0-A6CE44B81C27}"/>
                </a:ext>
              </a:extLst>
            </p:cNvPr>
            <p:cNvCxnSpPr>
              <a:cxnSpLocks/>
            </p:cNvCxnSpPr>
            <p:nvPr/>
          </p:nvCxnSpPr>
          <p:spPr>
            <a:xfrm>
              <a:off x="10219027" y="2788817"/>
              <a:ext cx="1181100" cy="0"/>
            </a:xfrm>
            <a:prstGeom prst="line">
              <a:avLst/>
            </a:prstGeom>
            <a:noFill/>
            <a:ln w="38100" cap="rnd" cmpd="sng" algn="ctr">
              <a:solidFill>
                <a:srgbClr val="5ECCF3"/>
              </a:solidFill>
              <a:prstDash val="solid"/>
              <a:miter lim="800000"/>
            </a:ln>
            <a:effectLst/>
          </p:spPr>
        </p:cxnSp>
      </p:grpSp>
      <p:sp>
        <p:nvSpPr>
          <p:cNvPr id="39" name="Freeform 16">
            <a:extLst>
              <a:ext uri="{FF2B5EF4-FFF2-40B4-BE49-F238E27FC236}">
                <a16:creationId xmlns:a16="http://schemas.microsoft.com/office/drawing/2014/main" id="{C5194654-FC37-4263-B045-CAE2257D0E12}"/>
              </a:ext>
            </a:extLst>
          </p:cNvPr>
          <p:cNvSpPr/>
          <p:nvPr/>
        </p:nvSpPr>
        <p:spPr>
          <a:xfrm>
            <a:off x="10528300" y="6146800"/>
            <a:ext cx="1422400" cy="711200"/>
          </a:xfrm>
          <a:custGeom>
            <a:avLst/>
            <a:gdLst>
              <a:gd name="connsiteX0" fmla="*/ 812800 w 1625600"/>
              <a:gd name="connsiteY0" fmla="*/ 0 h 812800"/>
              <a:gd name="connsiteX1" fmla="*/ 1625600 w 1625600"/>
              <a:gd name="connsiteY1" fmla="*/ 812800 h 812800"/>
              <a:gd name="connsiteX2" fmla="*/ 1219200 w 1625600"/>
              <a:gd name="connsiteY2" fmla="*/ 812800 h 812800"/>
              <a:gd name="connsiteX3" fmla="*/ 812800 w 1625600"/>
              <a:gd name="connsiteY3" fmla="*/ 406400 h 812800"/>
              <a:gd name="connsiteX4" fmla="*/ 406400 w 1625600"/>
              <a:gd name="connsiteY4" fmla="*/ 812800 h 812800"/>
              <a:gd name="connsiteX5" fmla="*/ 0 w 1625600"/>
              <a:gd name="connsiteY5" fmla="*/ 812800 h 812800"/>
              <a:gd name="connsiteX6" fmla="*/ 812800 w 1625600"/>
              <a:gd name="connsiteY6" fmla="*/ 0 h 81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600" h="812800">
                <a:moveTo>
                  <a:pt x="812800" y="0"/>
                </a:moveTo>
                <a:cubicBezTo>
                  <a:pt x="1261697" y="0"/>
                  <a:pt x="1625600" y="363903"/>
                  <a:pt x="1625600" y="812800"/>
                </a:cubicBezTo>
                <a:lnTo>
                  <a:pt x="1219200" y="812800"/>
                </a:lnTo>
                <a:cubicBezTo>
                  <a:pt x="1219200" y="588351"/>
                  <a:pt x="1037249" y="406400"/>
                  <a:pt x="812800" y="406400"/>
                </a:cubicBezTo>
                <a:cubicBezTo>
                  <a:pt x="588351" y="406400"/>
                  <a:pt x="406400" y="588351"/>
                  <a:pt x="406400" y="812800"/>
                </a:cubicBezTo>
                <a:lnTo>
                  <a:pt x="0" y="812800"/>
                </a:lnTo>
                <a:cubicBezTo>
                  <a:pt x="0" y="363903"/>
                  <a:pt x="363903" y="0"/>
                  <a:pt x="8128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AABE71CD-65E2-44F1-A3BA-097E5929FDBE}"/>
              </a:ext>
            </a:extLst>
          </p:cNvPr>
          <p:cNvGrpSpPr/>
          <p:nvPr/>
        </p:nvGrpSpPr>
        <p:grpSpPr>
          <a:xfrm flipH="1">
            <a:off x="10936161" y="0"/>
            <a:ext cx="1255839" cy="1255839"/>
            <a:chOff x="0" y="0"/>
            <a:chExt cx="1255839" cy="1255839"/>
          </a:xfrm>
        </p:grpSpPr>
        <p:grpSp>
          <p:nvGrpSpPr>
            <p:cNvPr id="41" name="Group 40">
              <a:extLst>
                <a:ext uri="{FF2B5EF4-FFF2-40B4-BE49-F238E27FC236}">
                  <a16:creationId xmlns:a16="http://schemas.microsoft.com/office/drawing/2014/main" id="{5ED2A4E8-BC18-4CFA-A5BF-3EF2A38F10EF}"/>
                </a:ext>
              </a:extLst>
            </p:cNvPr>
            <p:cNvGrpSpPr/>
            <p:nvPr/>
          </p:nvGrpSpPr>
          <p:grpSpPr>
            <a:xfrm flipH="1">
              <a:off x="0" y="0"/>
              <a:ext cx="1014412" cy="1014349"/>
              <a:chOff x="11177587" y="0"/>
              <a:chExt cx="1014412" cy="1014349"/>
            </a:xfrm>
            <a:solidFill>
              <a:schemeClr val="accent2"/>
            </a:solidFill>
          </p:grpSpPr>
          <p:sp>
            <p:nvSpPr>
              <p:cNvPr id="43" name="Freeform: Shape 21">
                <a:extLst>
                  <a:ext uri="{FF2B5EF4-FFF2-40B4-BE49-F238E27FC236}">
                    <a16:creationId xmlns:a16="http://schemas.microsoft.com/office/drawing/2014/main" id="{12A25884-9DE0-48F5-A596-8124F967B9D0}"/>
                  </a:ext>
                </a:extLst>
              </p:cNvPr>
              <p:cNvSpPr/>
              <p:nvPr/>
            </p:nvSpPr>
            <p:spPr>
              <a:xfrm>
                <a:off x="11177587" y="0"/>
                <a:ext cx="1014412" cy="1014349"/>
              </a:xfrm>
              <a:custGeom>
                <a:avLst/>
                <a:gdLst>
                  <a:gd name="connsiteX0" fmla="*/ 0 w 1014412"/>
                  <a:gd name="connsiteY0" fmla="*/ 0 h 1014349"/>
                  <a:gd name="connsiteX1" fmla="*/ 1014413 w 1014412"/>
                  <a:gd name="connsiteY1" fmla="*/ 1014349 h 1014349"/>
                  <a:gd name="connsiteX2" fmla="*/ 1014413 w 1014412"/>
                  <a:gd name="connsiteY2" fmla="*/ 0 h 1014349"/>
                  <a:gd name="connsiteX3" fmla="*/ 0 w 1014412"/>
                  <a:gd name="connsiteY3" fmla="*/ 0 h 1014349"/>
                </a:gdLst>
                <a:ahLst/>
                <a:cxnLst>
                  <a:cxn ang="0">
                    <a:pos x="connsiteX0" y="connsiteY0"/>
                  </a:cxn>
                  <a:cxn ang="0">
                    <a:pos x="connsiteX1" y="connsiteY1"/>
                  </a:cxn>
                  <a:cxn ang="0">
                    <a:pos x="connsiteX2" y="connsiteY2"/>
                  </a:cxn>
                  <a:cxn ang="0">
                    <a:pos x="connsiteX3" y="connsiteY3"/>
                  </a:cxn>
                </a:cxnLst>
                <a:rect l="l" t="t" r="r" b="b"/>
                <a:pathLst>
                  <a:path w="1014412" h="1014349">
                    <a:moveTo>
                      <a:pt x="0" y="0"/>
                    </a:moveTo>
                    <a:cubicBezTo>
                      <a:pt x="0" y="560197"/>
                      <a:pt x="454152" y="1014349"/>
                      <a:pt x="1014413" y="1014349"/>
                    </a:cubicBezTo>
                    <a:lnTo>
                      <a:pt x="1014413" y="0"/>
                    </a:lnTo>
                    <a:lnTo>
                      <a:pt x="0" y="0"/>
                    </a:lnTo>
                    <a:close/>
                  </a:path>
                </a:pathLst>
              </a:custGeom>
              <a:noFill/>
              <a:ln w="38100" cap="flat">
                <a:solidFill>
                  <a:srgbClr val="51BBD1"/>
                </a:solidFill>
                <a:prstDash val="solid"/>
                <a:miter/>
              </a:ln>
            </p:spPr>
            <p:txBody>
              <a:bodyPr rtlCol="0" anchor="ctr"/>
              <a:lstStyle/>
              <a:p>
                <a:endParaRPr lang="en-US"/>
              </a:p>
            </p:txBody>
          </p:sp>
          <p:sp>
            <p:nvSpPr>
              <p:cNvPr id="44" name="Freeform: Shape 22">
                <a:extLst>
                  <a:ext uri="{FF2B5EF4-FFF2-40B4-BE49-F238E27FC236}">
                    <a16:creationId xmlns:a16="http://schemas.microsoft.com/office/drawing/2014/main" id="{951929C5-197D-4A0B-A2B5-804D12F44C92}"/>
                  </a:ext>
                </a:extLst>
              </p:cNvPr>
              <p:cNvSpPr/>
              <p:nvPr/>
            </p:nvSpPr>
            <p:spPr>
              <a:xfrm>
                <a:off x="11557634" y="0"/>
                <a:ext cx="634365" cy="634365"/>
              </a:xfrm>
              <a:custGeom>
                <a:avLst/>
                <a:gdLst>
                  <a:gd name="connsiteX0" fmla="*/ 0 w 634365"/>
                  <a:gd name="connsiteY0" fmla="*/ 0 h 634365"/>
                  <a:gd name="connsiteX1" fmla="*/ 634365 w 634365"/>
                  <a:gd name="connsiteY1" fmla="*/ 634365 h 634365"/>
                  <a:gd name="connsiteX2" fmla="*/ 634365 w 634365"/>
                  <a:gd name="connsiteY2" fmla="*/ 0 h 634365"/>
                  <a:gd name="connsiteX3" fmla="*/ 0 w 634365"/>
                  <a:gd name="connsiteY3" fmla="*/ 0 h 634365"/>
                </a:gdLst>
                <a:ahLst/>
                <a:cxnLst>
                  <a:cxn ang="0">
                    <a:pos x="connsiteX0" y="connsiteY0"/>
                  </a:cxn>
                  <a:cxn ang="0">
                    <a:pos x="connsiteX1" y="connsiteY1"/>
                  </a:cxn>
                  <a:cxn ang="0">
                    <a:pos x="connsiteX2" y="connsiteY2"/>
                  </a:cxn>
                  <a:cxn ang="0">
                    <a:pos x="connsiteX3" y="connsiteY3"/>
                  </a:cxn>
                </a:cxnLst>
                <a:rect l="l" t="t" r="r" b="b"/>
                <a:pathLst>
                  <a:path w="634365" h="634365">
                    <a:moveTo>
                      <a:pt x="0" y="0"/>
                    </a:moveTo>
                    <a:cubicBezTo>
                      <a:pt x="0" y="350330"/>
                      <a:pt x="284035" y="634365"/>
                      <a:pt x="634365" y="634365"/>
                    </a:cubicBezTo>
                    <a:lnTo>
                      <a:pt x="634365" y="0"/>
                    </a:lnTo>
                    <a:lnTo>
                      <a:pt x="0" y="0"/>
                    </a:lnTo>
                    <a:close/>
                  </a:path>
                </a:pathLst>
              </a:custGeom>
              <a:solidFill>
                <a:srgbClr val="51BBD1"/>
              </a:solidFill>
              <a:ln w="6350" cap="flat">
                <a:noFill/>
                <a:prstDash val="solid"/>
                <a:miter/>
              </a:ln>
            </p:spPr>
            <p:txBody>
              <a:bodyPr rtlCol="0" anchor="ctr"/>
              <a:lstStyle/>
              <a:p>
                <a:endParaRPr lang="en-US"/>
              </a:p>
            </p:txBody>
          </p:sp>
        </p:grpSp>
        <p:sp>
          <p:nvSpPr>
            <p:cNvPr id="42" name="Freeform: Shape 20">
              <a:extLst>
                <a:ext uri="{FF2B5EF4-FFF2-40B4-BE49-F238E27FC236}">
                  <a16:creationId xmlns:a16="http://schemas.microsoft.com/office/drawing/2014/main" id="{EC9C01DF-90D2-4BFC-B9CE-9888DC94B9A3}"/>
                </a:ext>
              </a:extLst>
            </p:cNvPr>
            <p:cNvSpPr/>
            <p:nvPr/>
          </p:nvSpPr>
          <p:spPr>
            <a:xfrm flipH="1">
              <a:off x="0" y="0"/>
              <a:ext cx="1255839" cy="1255839"/>
            </a:xfrm>
            <a:custGeom>
              <a:avLst/>
              <a:gdLst>
                <a:gd name="connsiteX0" fmla="*/ 147193 w 1255839"/>
                <a:gd name="connsiteY0" fmla="*/ 0 h 1255839"/>
                <a:gd name="connsiteX1" fmla="*/ 0 w 1255839"/>
                <a:gd name="connsiteY1" fmla="*/ 0 h 1255839"/>
                <a:gd name="connsiteX2" fmla="*/ 1255840 w 1255839"/>
                <a:gd name="connsiteY2" fmla="*/ 1255840 h 1255839"/>
                <a:gd name="connsiteX3" fmla="*/ 1255840 w 1255839"/>
                <a:gd name="connsiteY3" fmla="*/ 1108647 h 1255839"/>
                <a:gd name="connsiteX4" fmla="*/ 147193 w 1255839"/>
                <a:gd name="connsiteY4" fmla="*/ 0 h 1255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839" h="1255839">
                  <a:moveTo>
                    <a:pt x="147193" y="0"/>
                  </a:moveTo>
                  <a:lnTo>
                    <a:pt x="0" y="0"/>
                  </a:lnTo>
                  <a:cubicBezTo>
                    <a:pt x="0" y="692468"/>
                    <a:pt x="563372" y="1255840"/>
                    <a:pt x="1255840" y="1255840"/>
                  </a:cubicBezTo>
                  <a:lnTo>
                    <a:pt x="1255840" y="1108647"/>
                  </a:lnTo>
                  <a:cubicBezTo>
                    <a:pt x="644525" y="1108647"/>
                    <a:pt x="147193" y="611315"/>
                    <a:pt x="147193" y="0"/>
                  </a:cubicBezTo>
                  <a:close/>
                </a:path>
              </a:pathLst>
            </a:custGeom>
            <a:solidFill>
              <a:schemeClr val="bg1"/>
            </a:solidFill>
            <a:ln w="6350" cap="flat">
              <a:noFill/>
              <a:prstDash val="solid"/>
              <a:miter/>
            </a:ln>
          </p:spPr>
          <p:txBody>
            <a:bodyPr rtlCol="0" anchor="ctr"/>
            <a:lstStyle/>
            <a:p>
              <a:endParaRPr lang="en-US"/>
            </a:p>
          </p:txBody>
        </p:sp>
      </p:grpSp>
    </p:spTree>
    <p:extLst>
      <p:ext uri="{BB962C8B-B14F-4D97-AF65-F5344CB8AC3E}">
        <p14:creationId xmlns:p14="http://schemas.microsoft.com/office/powerpoint/2010/main" val="10953491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49" presetClass="entr" presetSubtype="0" decel="10000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360"/>
                                          </p:val>
                                        </p:tav>
                                        <p:tav tm="100000">
                                          <p:val>
                                            <p:fltVal val="0"/>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COMPANY SNAPSHOT</dc:title>
  <dc:creator>Admin</dc:creator>
  <cp:revision>121</cp:revision>
  <dcterms:created xsi:type="dcterms:W3CDTF">2024-06-21T13:29:42Z</dcterms:created>
  <dcterms:modified xsi:type="dcterms:W3CDTF">2024-06-30T21:39:41Z</dcterms:modified>
</cp:coreProperties>
</file>